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6"/>
  </p:notesMasterIdLst>
  <p:sldIdLst>
    <p:sldId id="285" r:id="rId2"/>
    <p:sldId id="561" r:id="rId3"/>
    <p:sldId id="257" r:id="rId4"/>
    <p:sldId id="547" r:id="rId5"/>
    <p:sldId id="274" r:id="rId6"/>
    <p:sldId id="258" r:id="rId7"/>
    <p:sldId id="259" r:id="rId8"/>
    <p:sldId id="260" r:id="rId9"/>
    <p:sldId id="546" r:id="rId10"/>
    <p:sldId id="555" r:id="rId11"/>
    <p:sldId id="262" r:id="rId12"/>
    <p:sldId id="556" r:id="rId13"/>
    <p:sldId id="558" r:id="rId14"/>
    <p:sldId id="559" r:id="rId15"/>
    <p:sldId id="560" r:id="rId16"/>
    <p:sldId id="557" r:id="rId17"/>
    <p:sldId id="552" r:id="rId18"/>
    <p:sldId id="548" r:id="rId19"/>
    <p:sldId id="263" r:id="rId20"/>
    <p:sldId id="264" r:id="rId21"/>
    <p:sldId id="550" r:id="rId22"/>
    <p:sldId id="554" r:id="rId23"/>
    <p:sldId id="551" r:id="rId24"/>
    <p:sldId id="277" r:id="rId25"/>
    <p:sldId id="266" r:id="rId26"/>
    <p:sldId id="270" r:id="rId27"/>
    <p:sldId id="278" r:id="rId28"/>
    <p:sldId id="283" r:id="rId29"/>
    <p:sldId id="299" r:id="rId30"/>
    <p:sldId id="272" r:id="rId31"/>
    <p:sldId id="553" r:id="rId32"/>
    <p:sldId id="484" r:id="rId33"/>
    <p:sldId id="544" r:id="rId34"/>
    <p:sldId id="543" r:id="rId35"/>
    <p:sldId id="562" r:id="rId36"/>
    <p:sldId id="563" r:id="rId37"/>
    <p:sldId id="286" r:id="rId38"/>
    <p:sldId id="261" r:id="rId39"/>
    <p:sldId id="265" r:id="rId40"/>
    <p:sldId id="267" r:id="rId41"/>
    <p:sldId id="268" r:id="rId42"/>
    <p:sldId id="282" r:id="rId43"/>
    <p:sldId id="269" r:id="rId44"/>
    <p:sldId id="284"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94694"/>
  </p:normalViewPr>
  <p:slideViewPr>
    <p:cSldViewPr snapToGrid="0">
      <p:cViewPr varScale="1">
        <p:scale>
          <a:sx n="93" d="100"/>
          <a:sy n="93" d="100"/>
        </p:scale>
        <p:origin x="192"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32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07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44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34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5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5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30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6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2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05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9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1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92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50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4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58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39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714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52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9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452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79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9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974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20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00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p:nvPr/>
        </p:nvSpPr>
        <p:spPr>
          <a:xfrm>
            <a:off x="313050" y="2125350"/>
            <a:ext cx="8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3050" y="1923225"/>
            <a:ext cx="8708100" cy="6024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SzPts val="2500"/>
              <a:buNone/>
              <a:defRPr sz="2500" b="1"/>
            </a:lvl1pPr>
            <a:lvl2pPr lvl="1">
              <a:spcBef>
                <a:spcPts val="0"/>
              </a:spcBef>
              <a:spcAft>
                <a:spcPts val="0"/>
              </a:spcAft>
              <a:buSzPts val="2500"/>
              <a:buNone/>
              <a:defRPr sz="2500" b="1"/>
            </a:lvl2pPr>
            <a:lvl3pPr lvl="2">
              <a:spcBef>
                <a:spcPts val="0"/>
              </a:spcBef>
              <a:spcAft>
                <a:spcPts val="0"/>
              </a:spcAft>
              <a:buSzPts val="2500"/>
              <a:buNone/>
              <a:defRPr sz="2500" b="1"/>
            </a:lvl3pPr>
            <a:lvl4pPr lvl="3">
              <a:spcBef>
                <a:spcPts val="0"/>
              </a:spcBef>
              <a:spcAft>
                <a:spcPts val="0"/>
              </a:spcAft>
              <a:buSzPts val="2500"/>
              <a:buNone/>
              <a:defRPr sz="2500" b="1"/>
            </a:lvl4pPr>
            <a:lvl5pPr lvl="4">
              <a:spcBef>
                <a:spcPts val="0"/>
              </a:spcBef>
              <a:spcAft>
                <a:spcPts val="0"/>
              </a:spcAft>
              <a:buSzPts val="2500"/>
              <a:buNone/>
              <a:defRPr sz="2500" b="1"/>
            </a:lvl5pPr>
            <a:lvl6pPr lvl="5">
              <a:spcBef>
                <a:spcPts val="0"/>
              </a:spcBef>
              <a:spcAft>
                <a:spcPts val="0"/>
              </a:spcAft>
              <a:buSzPts val="2500"/>
              <a:buNone/>
              <a:defRPr sz="2500" b="1"/>
            </a:lvl6pPr>
            <a:lvl7pPr lvl="6">
              <a:spcBef>
                <a:spcPts val="0"/>
              </a:spcBef>
              <a:spcAft>
                <a:spcPts val="0"/>
              </a:spcAft>
              <a:buSzPts val="2500"/>
              <a:buNone/>
              <a:defRPr sz="2500" b="1"/>
            </a:lvl7pPr>
            <a:lvl8pPr lvl="7">
              <a:spcBef>
                <a:spcPts val="0"/>
              </a:spcBef>
              <a:spcAft>
                <a:spcPts val="0"/>
              </a:spcAft>
              <a:buSzPts val="2500"/>
              <a:buNone/>
              <a:defRPr sz="2500" b="1"/>
            </a:lvl8pPr>
            <a:lvl9pPr lvl="8">
              <a:spcBef>
                <a:spcPts val="0"/>
              </a:spcBef>
              <a:spcAft>
                <a:spcPts val="0"/>
              </a:spcAft>
              <a:buSzPts val="2500"/>
              <a:buNone/>
              <a:defRPr sz="2500" b="1"/>
            </a:lvl9pPr>
          </a:lstStyle>
          <a:p>
            <a:endParaRPr/>
          </a:p>
        </p:txBody>
      </p:sp>
      <p:sp>
        <p:nvSpPr>
          <p:cNvPr id="17" name="Google Shape;17;p3"/>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lvl1pPr>
            <a:lvl2pPr lvl="1" rtl="0">
              <a:buNone/>
              <a:defRPr b="1"/>
            </a:lvl2pPr>
            <a:lvl3pPr lvl="2" rtl="0">
              <a:buNone/>
              <a:defRPr b="1"/>
            </a:lvl3pPr>
            <a:lvl4pPr lvl="3" rtl="0">
              <a:buNone/>
              <a:defRPr b="1"/>
            </a:lvl4pPr>
            <a:lvl5pPr lvl="4" rtl="0">
              <a:buNone/>
              <a:defRPr b="1"/>
            </a:lvl5pPr>
            <a:lvl6pPr lvl="5" rtl="0">
              <a:buNone/>
              <a:defRPr b="1"/>
            </a:lvl6pPr>
            <a:lvl7pPr lvl="6" rtl="0">
              <a:buNone/>
              <a:defRPr b="1"/>
            </a:lvl7pPr>
            <a:lvl8pPr lvl="7" rtl="0">
              <a:buNone/>
              <a:defRPr b="1"/>
            </a:lvl8pPr>
            <a:lvl9pPr lvl="8" rtl="0">
              <a:buNone/>
              <a:defRPr b="1"/>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
        <p:nvSpPr>
          <p:cNvPr id="9" name="Google Shape;19;p4">
            <a:extLst>
              <a:ext uri="{FF2B5EF4-FFF2-40B4-BE49-F238E27FC236}">
                <a16:creationId xmlns:a16="http://schemas.microsoft.com/office/drawing/2014/main" id="{FB8EAC7A-A28B-4458-AB88-FD82CA582BB4}"/>
              </a:ext>
            </a:extLst>
          </p:cNvPr>
          <p:cNvSpPr txBox="1"/>
          <p:nvPr userDrawn="1"/>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10" name="Google Shape;22;p4">
            <a:extLst>
              <a:ext uri="{FF2B5EF4-FFF2-40B4-BE49-F238E27FC236}">
                <a16:creationId xmlns:a16="http://schemas.microsoft.com/office/drawing/2014/main" id="{4EDDA930-7A71-4931-97BF-9E40BD86B082}"/>
              </a:ext>
            </a:extLst>
          </p:cNvPr>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6313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Use for importing slid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US" noProof="0" dirty="0"/>
              <a:t>Click to edit Master title style</a:t>
            </a:r>
          </a:p>
        </p:txBody>
      </p:sp>
      <p:sp>
        <p:nvSpPr>
          <p:cNvPr id="7" name="Espace réservé de la date 6"/>
          <p:cNvSpPr>
            <a:spLocks noGrp="1"/>
          </p:cNvSpPr>
          <p:nvPr>
            <p:ph type="dt" sz="half" idx="10"/>
          </p:nvPr>
        </p:nvSpPr>
        <p:spPr/>
        <p:txBody>
          <a:bodyPr/>
          <a:lstStyle/>
          <a:p>
            <a:r>
              <a:rPr lang="en-US" noProof="0"/>
              <a:t>26/07/2013</a:t>
            </a:r>
          </a:p>
        </p:txBody>
      </p:sp>
      <p:sp>
        <p:nvSpPr>
          <p:cNvPr id="8" name="Espace réservé du numéro de diapositive 7"/>
          <p:cNvSpPr>
            <a:spLocks noGrp="1"/>
          </p:cNvSpPr>
          <p:nvPr>
            <p:ph type="sldNum" sz="quarter" idx="11"/>
          </p:nvPr>
        </p:nvSpPr>
        <p:spPr/>
        <p:txBody>
          <a:bodyPr/>
          <a:lstStyle/>
          <a:p>
            <a:r>
              <a:rPr lang="en-US" noProof="0"/>
              <a:t>Page </a:t>
            </a:r>
            <a:fld id="{733122C9-A0B9-462F-8757-0847AD287B63}" type="slidenum">
              <a:rPr lang="en-US" noProof="0" smtClean="0"/>
              <a:pPr/>
              <a:t>‹#›</a:t>
            </a:fld>
            <a:endParaRPr lang="en-US" noProof="0"/>
          </a:p>
        </p:txBody>
      </p:sp>
      <p:sp>
        <p:nvSpPr>
          <p:cNvPr id="9" name="Espace réservé du pied de page 8"/>
          <p:cNvSpPr>
            <a:spLocks noGrp="1"/>
          </p:cNvSpPr>
          <p:nvPr>
            <p:ph type="ftr" sz="quarter" idx="12"/>
          </p:nvPr>
        </p:nvSpPr>
        <p:spPr/>
        <p:txBody>
          <a:bodyPr/>
          <a:lstStyle>
            <a:lvl1pPr>
              <a:defRPr/>
            </a:lvl1pPr>
          </a:lstStyle>
          <a:p>
            <a:r>
              <a:rPr lang="en-US" dirty="0"/>
              <a:t>MEADOW2023 12-14 Sep 2023    M. Sanchez del Rio  </a:t>
            </a:r>
          </a:p>
        </p:txBody>
      </p:sp>
    </p:spTree>
    <p:extLst>
      <p:ext uri="{BB962C8B-B14F-4D97-AF65-F5344CB8AC3E}">
        <p14:creationId xmlns:p14="http://schemas.microsoft.com/office/powerpoint/2010/main" val="3162350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hyperlink" Target="https://github.com/oasys-kit/syned"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hyperlink" Target="https://github.com/oasys-kit/shadow4" TargetMode="Externa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48550/arXiv.2406.04079" TargetMode="External"/><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dx.doi.org/10.1107/S160057752400924X" TargetMode="External"/><Relationship Id="rId5" Type="http://schemas.openxmlformats.org/officeDocument/2006/relationships/image" Target="../media/image50.png"/><Relationship Id="rId10" Type="http://schemas.openxmlformats.org/officeDocument/2006/relationships/hyperlink" Target="https://github.com/oasys-kit/crystalpy"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schoonj/xraylib" TargetMode="External"/><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oasys-kit/dabax"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doi.org/10.48550/arXiv.2406.1644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107/S1600577525000190" TargetMode="External"/><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19.xml"/><Relationship Id="rId7" Type="http://schemas.openxmlformats.org/officeDocument/2006/relationships/oleObject" Target="../embeddings/oleObject4.bin"/><Relationship Id="rId12"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wmf"/><Relationship Id="rId11" Type="http://schemas.openxmlformats.org/officeDocument/2006/relationships/image" Target="../media/image96.png"/><Relationship Id="rId5" Type="http://schemas.openxmlformats.org/officeDocument/2006/relationships/oleObject" Target="../embeddings/oleObject3.bin"/><Relationship Id="rId10" Type="http://schemas.openxmlformats.org/officeDocument/2006/relationships/image" Target="../media/image95.png"/><Relationship Id="rId4" Type="http://schemas.openxmlformats.org/officeDocument/2006/relationships/image" Target="../media/image93.jpe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2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hyperlink" Target="https://srxraylib.readthedocs.io/en/latest/api.html#metrology"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asys-esrf-kit/dabam2d/issues" TargetMode="External"/><Relationship Id="rId2" Type="http://schemas.openxmlformats.org/officeDocument/2006/relationships/hyperlink" Target="https://github.com/oasys-esrf-kit/dabam2d" TargetMode="External"/><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6.wmf"/><Relationship Id="rId5" Type="http://schemas.openxmlformats.org/officeDocument/2006/relationships/oleObject" Target="../embeddings/oleObject5.bin"/><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oasys-kit/shadow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mcxtrace.org/" TargetMode="External"/><Relationship Id="rId4" Type="http://schemas.openxmlformats.org/officeDocument/2006/relationships/hyperlink" Target="https://github.com/kklmn/xr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30.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6.png"/><Relationship Id="rId5" Type="http://schemas.openxmlformats.org/officeDocument/2006/relationships/image" Target="../media/image155.gif"/><Relationship Id="rId4" Type="http://schemas.openxmlformats.org/officeDocument/2006/relationships/image" Target="../media/image154.png"/><Relationship Id="rId9" Type="http://schemas.openxmlformats.org/officeDocument/2006/relationships/image" Target="../media/image1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x.doi.org/10.1107/S090904951102630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wmf"/><Relationship Id="rId12"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png"/><Relationship Id="rId5" Type="http://schemas.openxmlformats.org/officeDocument/2006/relationships/image" Target="../media/image14.wmf"/><Relationship Id="rId10" Type="http://schemas.openxmlformats.org/officeDocument/2006/relationships/image" Target="../media/image19.png"/><Relationship Id="rId4" Type="http://schemas.openxmlformats.org/officeDocument/2006/relationships/oleObject" Target="../embeddings/oleObject1.bin"/><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8307" y="1795390"/>
            <a:ext cx="7760224" cy="1952842"/>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SHADOW 4</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sp>
        <p:nvSpPr>
          <p:cNvPr id="13" name="Slide Number Placeholder 12">
            <a:extLst>
              <a:ext uri="{FF2B5EF4-FFF2-40B4-BE49-F238E27FC236}">
                <a16:creationId xmlns:a16="http://schemas.microsoft.com/office/drawing/2014/main" id="{8A1271D0-9E0F-4467-A265-ABAFC1F1A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grpSp>
        <p:nvGrpSpPr>
          <p:cNvPr id="6" name="Group 5">
            <a:extLst>
              <a:ext uri="{FF2B5EF4-FFF2-40B4-BE49-F238E27FC236}">
                <a16:creationId xmlns:a16="http://schemas.microsoft.com/office/drawing/2014/main" id="{FC537CA1-BF4B-4E4C-864F-7850EA5EB3C4}"/>
              </a:ext>
            </a:extLst>
          </p:cNvPr>
          <p:cNvGrpSpPr/>
          <p:nvPr/>
        </p:nvGrpSpPr>
        <p:grpSpPr>
          <a:xfrm>
            <a:off x="7054883" y="1835942"/>
            <a:ext cx="1966392" cy="2097224"/>
            <a:chOff x="6926088" y="2209428"/>
            <a:chExt cx="1966392" cy="2097224"/>
          </a:xfrm>
        </p:grpSpPr>
        <p:pic>
          <p:nvPicPr>
            <p:cNvPr id="7" name="Picture 6">
              <a:extLst>
                <a:ext uri="{FF2B5EF4-FFF2-40B4-BE49-F238E27FC236}">
                  <a16:creationId xmlns:a16="http://schemas.microsoft.com/office/drawing/2014/main" id="{77D4258E-434E-4453-A067-DBDB4B0BB8F8}"/>
                </a:ext>
              </a:extLst>
            </p:cNvPr>
            <p:cNvPicPr>
              <a:picLocks noChangeAspect="1"/>
            </p:cNvPicPr>
            <p:nvPr/>
          </p:nvPicPr>
          <p:blipFill>
            <a:blip r:embed="rId2"/>
            <a:stretch>
              <a:fillRect/>
            </a:stretch>
          </p:blipFill>
          <p:spPr>
            <a:xfrm>
              <a:off x="6940586" y="2209428"/>
              <a:ext cx="1951894" cy="1394210"/>
            </a:xfrm>
            <a:prstGeom prst="rect">
              <a:avLst/>
            </a:prstGeom>
          </p:spPr>
        </p:pic>
        <p:sp>
          <p:nvSpPr>
            <p:cNvPr id="9" name="TextBox 8">
              <a:extLst>
                <a:ext uri="{FF2B5EF4-FFF2-40B4-BE49-F238E27FC236}">
                  <a16:creationId xmlns:a16="http://schemas.microsoft.com/office/drawing/2014/main" id="{090DCF3D-4A30-44B3-A711-FA02E90B9A82}"/>
                </a:ext>
              </a:extLst>
            </p:cNvPr>
            <p:cNvSpPr txBox="1"/>
            <p:nvPr/>
          </p:nvSpPr>
          <p:spPr>
            <a:xfrm>
              <a:off x="6957182" y="3793604"/>
              <a:ext cx="1882028" cy="461665"/>
            </a:xfrm>
            <a:prstGeom prst="rect">
              <a:avLst/>
            </a:prstGeom>
            <a:noFill/>
            <a:ln>
              <a:noFill/>
            </a:ln>
          </p:spPr>
          <p:txBody>
            <a:bodyPr wrap="square" rtlCol="0">
              <a:spAutoFit/>
            </a:bodyPr>
            <a:lstStyle/>
            <a:p>
              <a:pPr algn="ctr"/>
              <a:r>
                <a:rPr lang="en-US" sz="2400" b="1" dirty="0">
                  <a:solidFill>
                    <a:srgbClr val="92D050"/>
                  </a:solidFill>
                </a:rPr>
                <a:t>SHADOW4</a:t>
              </a:r>
            </a:p>
          </p:txBody>
        </p:sp>
        <p:sp>
          <p:nvSpPr>
            <p:cNvPr id="10" name="Rounded Rectangle 9">
              <a:extLst>
                <a:ext uri="{FF2B5EF4-FFF2-40B4-BE49-F238E27FC236}">
                  <a16:creationId xmlns:a16="http://schemas.microsoft.com/office/drawing/2014/main" id="{565E3CCC-92FC-4209-823C-67A4BABE0026}"/>
                </a:ext>
              </a:extLst>
            </p:cNvPr>
            <p:cNvSpPr/>
            <p:nvPr/>
          </p:nvSpPr>
          <p:spPr>
            <a:xfrm>
              <a:off x="6926088" y="3721596"/>
              <a:ext cx="1944216" cy="585056"/>
            </a:xfrm>
            <a:prstGeom prst="roundRect">
              <a:avLst>
                <a:gd name="adj" fmla="val 429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grpSp>
      <p:pic>
        <p:nvPicPr>
          <p:cNvPr id="11" name="Picture 10">
            <a:extLst>
              <a:ext uri="{FF2B5EF4-FFF2-40B4-BE49-F238E27FC236}">
                <a16:creationId xmlns:a16="http://schemas.microsoft.com/office/drawing/2014/main" id="{BDBA99D3-DA25-4245-B74C-57B20999E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546079"/>
            <a:ext cx="2089765" cy="125385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138087" y="-13776"/>
            <a:ext cx="8954100" cy="800189"/>
          </a:xfrm>
        </p:spPr>
        <p:txBody>
          <a:bodyPr/>
          <a:lstStyle/>
          <a:p>
            <a:pPr>
              <a:buNone/>
            </a:pPr>
            <a:r>
              <a:rPr lang="en-US" sz="2400" dirty="0" err="1"/>
              <a:t>SynED</a:t>
            </a:r>
            <a:r>
              <a:rPr lang="en-US" sz="2400" dirty="0"/>
              <a:t> concept (Synchrotron Element Dictionary)</a:t>
            </a:r>
            <a:br>
              <a:rPr lang="en-US" sz="2400" dirty="0"/>
            </a:br>
            <a:r>
              <a:rPr lang="en-US" sz="1600" dirty="0">
                <a:hlinkClick r:id="rId2"/>
              </a:rPr>
              <a:t>https://github.com/oasys-kit/syned</a:t>
            </a:r>
            <a:r>
              <a:rPr lang="en-US" sz="1600" dirty="0"/>
              <a:t> </a:t>
            </a:r>
            <a:endParaRPr lang="en-US" sz="2400" dirty="0"/>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67175"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5" name="TextBox 24">
            <a:extLst>
              <a:ext uri="{FF2B5EF4-FFF2-40B4-BE49-F238E27FC236}">
                <a16:creationId xmlns:a16="http://schemas.microsoft.com/office/drawing/2014/main" id="{AC4D8DB1-8E3A-44ED-B061-68A8655174BC}"/>
              </a:ext>
            </a:extLst>
          </p:cNvPr>
          <p:cNvSpPr txBox="1"/>
          <p:nvPr/>
        </p:nvSpPr>
        <p:spPr>
          <a:xfrm>
            <a:off x="4615137" y="4612405"/>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pic>
        <p:nvPicPr>
          <p:cNvPr id="2" name="Picture 1">
            <a:extLst>
              <a:ext uri="{FF2B5EF4-FFF2-40B4-BE49-F238E27FC236}">
                <a16:creationId xmlns:a16="http://schemas.microsoft.com/office/drawing/2014/main" id="{68AA70F1-B78A-4F0C-987F-5AFE07BE0AE7}"/>
              </a:ext>
            </a:extLst>
          </p:cNvPr>
          <p:cNvPicPr>
            <a:picLocks noChangeAspect="1"/>
          </p:cNvPicPr>
          <p:nvPr/>
        </p:nvPicPr>
        <p:blipFill>
          <a:blip r:embed="rId4"/>
          <a:stretch>
            <a:fillRect/>
          </a:stretch>
        </p:blipFill>
        <p:spPr>
          <a:xfrm>
            <a:off x="4237237" y="1127968"/>
            <a:ext cx="1652455" cy="845592"/>
          </a:xfrm>
          <a:prstGeom prst="rect">
            <a:avLst/>
          </a:prstGeom>
        </p:spPr>
      </p:pic>
      <p:pic>
        <p:nvPicPr>
          <p:cNvPr id="26" name="Picture 25">
            <a:extLst>
              <a:ext uri="{FF2B5EF4-FFF2-40B4-BE49-F238E27FC236}">
                <a16:creationId xmlns:a16="http://schemas.microsoft.com/office/drawing/2014/main" id="{92D63C06-5352-4B1E-B312-A5538CB26AD6}"/>
              </a:ext>
            </a:extLst>
          </p:cNvPr>
          <p:cNvPicPr>
            <a:picLocks noChangeAspect="1"/>
          </p:cNvPicPr>
          <p:nvPr/>
        </p:nvPicPr>
        <p:blipFill>
          <a:blip r:embed="rId5"/>
          <a:stretch>
            <a:fillRect/>
          </a:stretch>
        </p:blipFill>
        <p:spPr>
          <a:xfrm>
            <a:off x="7653596" y="2779762"/>
            <a:ext cx="689162" cy="706985"/>
          </a:xfrm>
          <a:prstGeom prst="rect">
            <a:avLst/>
          </a:prstGeom>
        </p:spPr>
      </p:pic>
      <p:pic>
        <p:nvPicPr>
          <p:cNvPr id="27" name="Picture 26">
            <a:extLst>
              <a:ext uri="{FF2B5EF4-FFF2-40B4-BE49-F238E27FC236}">
                <a16:creationId xmlns:a16="http://schemas.microsoft.com/office/drawing/2014/main" id="{2DCDBEC6-D706-4E7F-8CC6-2C85AFF207AF}"/>
              </a:ext>
            </a:extLst>
          </p:cNvPr>
          <p:cNvPicPr>
            <a:picLocks noChangeAspect="1"/>
          </p:cNvPicPr>
          <p:nvPr/>
        </p:nvPicPr>
        <p:blipFill>
          <a:blip r:embed="rId6"/>
          <a:stretch>
            <a:fillRect/>
          </a:stretch>
        </p:blipFill>
        <p:spPr>
          <a:xfrm>
            <a:off x="2892585" y="3606352"/>
            <a:ext cx="516199" cy="627280"/>
          </a:xfrm>
          <a:prstGeom prst="rect">
            <a:avLst/>
          </a:prstGeom>
        </p:spPr>
      </p:pic>
      <p:pic>
        <p:nvPicPr>
          <p:cNvPr id="28" name="Picture 27">
            <a:extLst>
              <a:ext uri="{FF2B5EF4-FFF2-40B4-BE49-F238E27FC236}">
                <a16:creationId xmlns:a16="http://schemas.microsoft.com/office/drawing/2014/main" id="{C4972D03-8341-429C-B51A-E12D6EDF2270}"/>
              </a:ext>
            </a:extLst>
          </p:cNvPr>
          <p:cNvPicPr>
            <a:picLocks noChangeAspect="1"/>
          </p:cNvPicPr>
          <p:nvPr/>
        </p:nvPicPr>
        <p:blipFill>
          <a:blip r:embed="rId7"/>
          <a:stretch>
            <a:fillRect/>
          </a:stretch>
        </p:blipFill>
        <p:spPr>
          <a:xfrm>
            <a:off x="3946104" y="4188246"/>
            <a:ext cx="610465" cy="708440"/>
          </a:xfrm>
          <a:prstGeom prst="rect">
            <a:avLst/>
          </a:prstGeom>
        </p:spPr>
      </p:pic>
      <p:pic>
        <p:nvPicPr>
          <p:cNvPr id="29" name="Picture 28">
            <a:extLst>
              <a:ext uri="{FF2B5EF4-FFF2-40B4-BE49-F238E27FC236}">
                <a16:creationId xmlns:a16="http://schemas.microsoft.com/office/drawing/2014/main" id="{BB09A629-23E5-43F8-AFCC-4DD4DADD71D9}"/>
              </a:ext>
            </a:extLst>
          </p:cNvPr>
          <p:cNvPicPr>
            <a:picLocks noChangeAspect="1"/>
          </p:cNvPicPr>
          <p:nvPr/>
        </p:nvPicPr>
        <p:blipFill>
          <a:blip r:embed="rId8"/>
          <a:stretch>
            <a:fillRect/>
          </a:stretch>
        </p:blipFill>
        <p:spPr>
          <a:xfrm>
            <a:off x="1579703" y="3713259"/>
            <a:ext cx="521782" cy="515784"/>
          </a:xfrm>
          <a:prstGeom prst="rect">
            <a:avLst/>
          </a:prstGeom>
        </p:spPr>
      </p:pic>
      <p:pic>
        <p:nvPicPr>
          <p:cNvPr id="30" name="Picture 29">
            <a:extLst>
              <a:ext uri="{FF2B5EF4-FFF2-40B4-BE49-F238E27FC236}">
                <a16:creationId xmlns:a16="http://schemas.microsoft.com/office/drawing/2014/main" id="{D762AE3B-4365-403B-BC8A-3F58E2D6FED0}"/>
              </a:ext>
            </a:extLst>
          </p:cNvPr>
          <p:cNvPicPr>
            <a:picLocks noChangeAspect="1"/>
          </p:cNvPicPr>
          <p:nvPr/>
        </p:nvPicPr>
        <p:blipFill>
          <a:blip r:embed="rId9"/>
          <a:stretch>
            <a:fillRect/>
          </a:stretch>
        </p:blipFill>
        <p:spPr>
          <a:xfrm>
            <a:off x="531128" y="1711258"/>
            <a:ext cx="598066" cy="686668"/>
          </a:xfrm>
          <a:prstGeom prst="rect">
            <a:avLst/>
          </a:prstGeom>
        </p:spPr>
      </p:pic>
      <p:pic>
        <p:nvPicPr>
          <p:cNvPr id="31" name="Picture 30">
            <a:extLst>
              <a:ext uri="{FF2B5EF4-FFF2-40B4-BE49-F238E27FC236}">
                <a16:creationId xmlns:a16="http://schemas.microsoft.com/office/drawing/2014/main" id="{7759BA29-6D9A-4A88-A645-38B2F3470DD0}"/>
              </a:ext>
            </a:extLst>
          </p:cNvPr>
          <p:cNvPicPr>
            <a:picLocks noChangeAspect="1"/>
          </p:cNvPicPr>
          <p:nvPr/>
        </p:nvPicPr>
        <p:blipFill>
          <a:blip r:embed="rId10"/>
          <a:stretch>
            <a:fillRect/>
          </a:stretch>
        </p:blipFill>
        <p:spPr>
          <a:xfrm>
            <a:off x="5989880" y="477399"/>
            <a:ext cx="2720278" cy="1806808"/>
          </a:xfrm>
          <a:prstGeom prst="rect">
            <a:avLst/>
          </a:prstGeom>
        </p:spPr>
      </p:pic>
      <p:sp>
        <p:nvSpPr>
          <p:cNvPr id="32" name="Slide Number Placeholder 31">
            <a:extLst>
              <a:ext uri="{FF2B5EF4-FFF2-40B4-BE49-F238E27FC236}">
                <a16:creationId xmlns:a16="http://schemas.microsoft.com/office/drawing/2014/main" id="{5D4FE929-9189-411D-A119-067022D55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62981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0" y="46166"/>
            <a:ext cx="8954100" cy="1077188"/>
          </a:xfrm>
          <a:prstGeom prst="rect">
            <a:avLst/>
          </a:prstGeom>
        </p:spPr>
        <p:txBody>
          <a:bodyPr spcFirstLastPara="1" wrap="square" lIns="91425" tIns="91425" rIns="91425" bIns="91425" anchor="ctr" anchorCtr="0">
            <a:spAutoFit/>
          </a:bodyPr>
          <a:lstStyle/>
          <a:p>
            <a:pPr lvl="0">
              <a:buNone/>
            </a:pPr>
            <a:r>
              <a:rPr lang="en" sz="2000" dirty="0"/>
              <a:t>Shadow4: </a:t>
            </a:r>
            <a:r>
              <a:rPr lang="en-US" sz="2000" dirty="0"/>
              <a:t>python package (kernel) + Interface (OASYS add-on)</a:t>
            </a:r>
            <a:br>
              <a:rPr lang="en-US" sz="2400" dirty="0"/>
            </a:br>
            <a:r>
              <a:rPr lang="en-US" dirty="0">
                <a:hlinkClick r:id="rId3"/>
              </a:rPr>
              <a:t>https://github.com/oasys-kit/shadow4</a:t>
            </a:r>
            <a:r>
              <a:rPr lang="en-US" dirty="0"/>
              <a:t> </a:t>
            </a:r>
            <a:br>
              <a:rPr lang="en-US" sz="2400" dirty="0"/>
            </a:br>
            <a:endParaRPr sz="2400" dirty="0"/>
          </a:p>
        </p:txBody>
      </p:sp>
      <p:pic>
        <p:nvPicPr>
          <p:cNvPr id="13" name="Picture 12">
            <a:extLst>
              <a:ext uri="{FF2B5EF4-FFF2-40B4-BE49-F238E27FC236}">
                <a16:creationId xmlns:a16="http://schemas.microsoft.com/office/drawing/2014/main" id="{63928CF3-5225-43DA-B8AA-B62B8140199B}"/>
              </a:ext>
            </a:extLst>
          </p:cNvPr>
          <p:cNvPicPr>
            <a:picLocks noChangeAspect="1"/>
          </p:cNvPicPr>
          <p:nvPr/>
        </p:nvPicPr>
        <p:blipFill>
          <a:blip r:embed="rId4"/>
          <a:stretch>
            <a:fillRect/>
          </a:stretch>
        </p:blipFill>
        <p:spPr>
          <a:xfrm>
            <a:off x="222642" y="786362"/>
            <a:ext cx="6599583" cy="1327884"/>
          </a:xfrm>
          <a:prstGeom prst="rect">
            <a:avLst/>
          </a:prstGeom>
        </p:spPr>
      </p:pic>
      <p:sp>
        <p:nvSpPr>
          <p:cNvPr id="14" name="TextBox 13">
            <a:extLst>
              <a:ext uri="{FF2B5EF4-FFF2-40B4-BE49-F238E27FC236}">
                <a16:creationId xmlns:a16="http://schemas.microsoft.com/office/drawing/2014/main" id="{C8FF0DD4-970C-4E2A-B7E8-3634EA4D7862}"/>
              </a:ext>
            </a:extLst>
          </p:cNvPr>
          <p:cNvSpPr txBox="1"/>
          <p:nvPr/>
        </p:nvSpPr>
        <p:spPr>
          <a:xfrm flipH="1">
            <a:off x="82584" y="804787"/>
            <a:ext cx="1236430" cy="307777"/>
          </a:xfrm>
          <a:prstGeom prst="rect">
            <a:avLst/>
          </a:prstGeom>
          <a:noFill/>
        </p:spPr>
        <p:txBody>
          <a:bodyPr wrap="square" rtlCol="0">
            <a:spAutoFit/>
          </a:bodyPr>
          <a:lstStyle/>
          <a:p>
            <a:r>
              <a:rPr lang="en-US" dirty="0"/>
              <a:t>User API</a:t>
            </a:r>
            <a:endParaRPr lang="en-GB" dirty="0"/>
          </a:p>
        </p:txBody>
      </p:sp>
      <p:pic>
        <p:nvPicPr>
          <p:cNvPr id="15" name="Picture 14">
            <a:extLst>
              <a:ext uri="{FF2B5EF4-FFF2-40B4-BE49-F238E27FC236}">
                <a16:creationId xmlns:a16="http://schemas.microsoft.com/office/drawing/2014/main" id="{3401D9EB-FBE8-48DF-89B1-0D07F9437095}"/>
              </a:ext>
            </a:extLst>
          </p:cNvPr>
          <p:cNvPicPr>
            <a:picLocks noChangeAspect="1"/>
          </p:cNvPicPr>
          <p:nvPr/>
        </p:nvPicPr>
        <p:blipFill>
          <a:blip r:embed="rId5"/>
          <a:stretch>
            <a:fillRect/>
          </a:stretch>
        </p:blipFill>
        <p:spPr>
          <a:xfrm>
            <a:off x="1601151" y="2362094"/>
            <a:ext cx="830877" cy="870070"/>
          </a:xfrm>
          <a:prstGeom prst="rect">
            <a:avLst/>
          </a:prstGeom>
        </p:spPr>
      </p:pic>
      <p:pic>
        <p:nvPicPr>
          <p:cNvPr id="16" name="Picture 15">
            <a:extLst>
              <a:ext uri="{FF2B5EF4-FFF2-40B4-BE49-F238E27FC236}">
                <a16:creationId xmlns:a16="http://schemas.microsoft.com/office/drawing/2014/main" id="{B740AA86-0A26-4D55-B4B7-F7C36137AAC7}"/>
              </a:ext>
            </a:extLst>
          </p:cNvPr>
          <p:cNvPicPr>
            <a:picLocks noChangeAspect="1"/>
          </p:cNvPicPr>
          <p:nvPr/>
        </p:nvPicPr>
        <p:blipFill>
          <a:blip r:embed="rId6"/>
          <a:stretch>
            <a:fillRect/>
          </a:stretch>
        </p:blipFill>
        <p:spPr>
          <a:xfrm>
            <a:off x="189900" y="3298697"/>
            <a:ext cx="1504442" cy="1395594"/>
          </a:xfrm>
          <a:prstGeom prst="rect">
            <a:avLst/>
          </a:prstGeom>
        </p:spPr>
      </p:pic>
      <p:pic>
        <p:nvPicPr>
          <p:cNvPr id="17" name="Picture 16">
            <a:extLst>
              <a:ext uri="{FF2B5EF4-FFF2-40B4-BE49-F238E27FC236}">
                <a16:creationId xmlns:a16="http://schemas.microsoft.com/office/drawing/2014/main" id="{CF567910-560B-4F00-9B49-F7CD13C7D7EA}"/>
              </a:ext>
            </a:extLst>
          </p:cNvPr>
          <p:cNvPicPr>
            <a:picLocks noChangeAspect="1"/>
          </p:cNvPicPr>
          <p:nvPr/>
        </p:nvPicPr>
        <p:blipFill>
          <a:blip r:embed="rId7"/>
          <a:stretch>
            <a:fillRect/>
          </a:stretch>
        </p:blipFill>
        <p:spPr>
          <a:xfrm>
            <a:off x="1776102" y="3657625"/>
            <a:ext cx="1889012" cy="677737"/>
          </a:xfrm>
          <a:prstGeom prst="rect">
            <a:avLst/>
          </a:prstGeom>
        </p:spPr>
      </p:pic>
      <p:pic>
        <p:nvPicPr>
          <p:cNvPr id="18" name="Picture 17">
            <a:extLst>
              <a:ext uri="{FF2B5EF4-FFF2-40B4-BE49-F238E27FC236}">
                <a16:creationId xmlns:a16="http://schemas.microsoft.com/office/drawing/2014/main" id="{50C076ED-0CD5-4985-A66E-B3ED38DA7F59}"/>
              </a:ext>
            </a:extLst>
          </p:cNvPr>
          <p:cNvPicPr>
            <a:picLocks noChangeAspect="1"/>
          </p:cNvPicPr>
          <p:nvPr/>
        </p:nvPicPr>
        <p:blipFill>
          <a:blip r:embed="rId8"/>
          <a:stretch>
            <a:fillRect/>
          </a:stretch>
        </p:blipFill>
        <p:spPr>
          <a:xfrm>
            <a:off x="4290971" y="3480012"/>
            <a:ext cx="1246011" cy="1032962"/>
          </a:xfrm>
          <a:prstGeom prst="rect">
            <a:avLst/>
          </a:prstGeom>
        </p:spPr>
      </p:pic>
      <p:pic>
        <p:nvPicPr>
          <p:cNvPr id="19" name="Picture 18">
            <a:extLst>
              <a:ext uri="{FF2B5EF4-FFF2-40B4-BE49-F238E27FC236}">
                <a16:creationId xmlns:a16="http://schemas.microsoft.com/office/drawing/2014/main" id="{913A2E35-05B4-4611-86ED-E2A528CC42CA}"/>
              </a:ext>
            </a:extLst>
          </p:cNvPr>
          <p:cNvPicPr>
            <a:picLocks noChangeAspect="1"/>
          </p:cNvPicPr>
          <p:nvPr/>
        </p:nvPicPr>
        <p:blipFill>
          <a:blip r:embed="rId9"/>
          <a:stretch>
            <a:fillRect/>
          </a:stretch>
        </p:blipFill>
        <p:spPr>
          <a:xfrm>
            <a:off x="5913280" y="3192201"/>
            <a:ext cx="1308995" cy="1395595"/>
          </a:xfrm>
          <a:prstGeom prst="rect">
            <a:avLst/>
          </a:prstGeom>
        </p:spPr>
      </p:pic>
      <p:pic>
        <p:nvPicPr>
          <p:cNvPr id="20" name="Picture 19">
            <a:extLst>
              <a:ext uri="{FF2B5EF4-FFF2-40B4-BE49-F238E27FC236}">
                <a16:creationId xmlns:a16="http://schemas.microsoft.com/office/drawing/2014/main" id="{FCAE3AF6-E8E9-471D-AF81-0405ACAE22E1}"/>
              </a:ext>
            </a:extLst>
          </p:cNvPr>
          <p:cNvPicPr>
            <a:picLocks noChangeAspect="1"/>
          </p:cNvPicPr>
          <p:nvPr/>
        </p:nvPicPr>
        <p:blipFill>
          <a:blip r:embed="rId10"/>
          <a:stretch>
            <a:fillRect/>
          </a:stretch>
        </p:blipFill>
        <p:spPr>
          <a:xfrm>
            <a:off x="5116064" y="2415587"/>
            <a:ext cx="715449" cy="723142"/>
          </a:xfrm>
          <a:prstGeom prst="rect">
            <a:avLst/>
          </a:prstGeom>
        </p:spPr>
      </p:pic>
      <p:cxnSp>
        <p:nvCxnSpPr>
          <p:cNvPr id="22" name="Straight Arrow Connector 21">
            <a:extLst>
              <a:ext uri="{FF2B5EF4-FFF2-40B4-BE49-F238E27FC236}">
                <a16:creationId xmlns:a16="http://schemas.microsoft.com/office/drawing/2014/main" id="{915EF25F-0586-48DE-AC9E-AD62BEC01B02}"/>
              </a:ext>
            </a:extLst>
          </p:cNvPr>
          <p:cNvCxnSpPr/>
          <p:nvPr/>
        </p:nvCxnSpPr>
        <p:spPr>
          <a:xfrm flipH="1">
            <a:off x="1312017" y="311630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8E4348-FA00-44D1-988D-2B71CA57D10D}"/>
              </a:ext>
            </a:extLst>
          </p:cNvPr>
          <p:cNvCxnSpPr>
            <a:cxnSpLocks/>
          </p:cNvCxnSpPr>
          <p:nvPr/>
        </p:nvCxnSpPr>
        <p:spPr>
          <a:xfrm>
            <a:off x="2459628" y="31327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FC4B4B-7219-416F-84E3-B8EEC82A5C0D}"/>
              </a:ext>
            </a:extLst>
          </p:cNvPr>
          <p:cNvCxnSpPr/>
          <p:nvPr/>
        </p:nvCxnSpPr>
        <p:spPr>
          <a:xfrm flipH="1">
            <a:off x="4902569" y="293569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A170C6-3EF2-47F0-9D52-2C244FED468A}"/>
              </a:ext>
            </a:extLst>
          </p:cNvPr>
          <p:cNvCxnSpPr>
            <a:cxnSpLocks/>
          </p:cNvCxnSpPr>
          <p:nvPr/>
        </p:nvCxnSpPr>
        <p:spPr>
          <a:xfrm>
            <a:off x="5762073" y="29748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59ED335-4C38-4329-A1C8-99B759638113}"/>
              </a:ext>
            </a:extLst>
          </p:cNvPr>
          <p:cNvPicPr>
            <a:picLocks noChangeAspect="1"/>
          </p:cNvPicPr>
          <p:nvPr/>
        </p:nvPicPr>
        <p:blipFill>
          <a:blip r:embed="rId11"/>
          <a:stretch>
            <a:fillRect/>
          </a:stretch>
        </p:blipFill>
        <p:spPr>
          <a:xfrm>
            <a:off x="7367129" y="2784397"/>
            <a:ext cx="1766939" cy="1395596"/>
          </a:xfrm>
          <a:prstGeom prst="rect">
            <a:avLst/>
          </a:prstGeom>
        </p:spPr>
      </p:pic>
      <p:sp>
        <p:nvSpPr>
          <p:cNvPr id="29" name="TextBox 28">
            <a:extLst>
              <a:ext uri="{FF2B5EF4-FFF2-40B4-BE49-F238E27FC236}">
                <a16:creationId xmlns:a16="http://schemas.microsoft.com/office/drawing/2014/main" id="{19111598-FE6C-4AC7-9578-4495F35D24CD}"/>
              </a:ext>
            </a:extLst>
          </p:cNvPr>
          <p:cNvSpPr txBox="1"/>
          <p:nvPr/>
        </p:nvSpPr>
        <p:spPr>
          <a:xfrm>
            <a:off x="189900" y="2387992"/>
            <a:ext cx="1336750" cy="307777"/>
          </a:xfrm>
          <a:prstGeom prst="rect">
            <a:avLst/>
          </a:prstGeom>
          <a:noFill/>
        </p:spPr>
        <p:txBody>
          <a:bodyPr wrap="square" rtlCol="0">
            <a:spAutoFit/>
          </a:bodyPr>
          <a:lstStyle/>
          <a:p>
            <a:r>
              <a:rPr lang="en-US" dirty="0"/>
              <a:t>User Interface</a:t>
            </a:r>
            <a:endParaRPr lang="en-GB" dirty="0"/>
          </a:p>
        </p:txBody>
      </p:sp>
      <p:pic>
        <p:nvPicPr>
          <p:cNvPr id="30" name="Picture 29">
            <a:extLst>
              <a:ext uri="{FF2B5EF4-FFF2-40B4-BE49-F238E27FC236}">
                <a16:creationId xmlns:a16="http://schemas.microsoft.com/office/drawing/2014/main" id="{047BF49E-2809-44E5-8035-8CF18C59FCDE}"/>
              </a:ext>
            </a:extLst>
          </p:cNvPr>
          <p:cNvPicPr>
            <a:picLocks noChangeAspect="1"/>
          </p:cNvPicPr>
          <p:nvPr/>
        </p:nvPicPr>
        <p:blipFill>
          <a:blip r:embed="rId12"/>
          <a:stretch>
            <a:fillRect/>
          </a:stretch>
        </p:blipFill>
        <p:spPr>
          <a:xfrm>
            <a:off x="7044867" y="643948"/>
            <a:ext cx="2016550" cy="1299390"/>
          </a:xfrm>
          <a:prstGeom prst="rect">
            <a:avLst/>
          </a:prstGeom>
        </p:spPr>
      </p:pic>
      <p:cxnSp>
        <p:nvCxnSpPr>
          <p:cNvPr id="32" name="Straight Arrow Connector 31">
            <a:extLst>
              <a:ext uri="{FF2B5EF4-FFF2-40B4-BE49-F238E27FC236}">
                <a16:creationId xmlns:a16="http://schemas.microsoft.com/office/drawing/2014/main" id="{B964816A-4625-4035-A070-09026C7DC483}"/>
              </a:ext>
            </a:extLst>
          </p:cNvPr>
          <p:cNvCxnSpPr>
            <a:cxnSpLocks/>
          </p:cNvCxnSpPr>
          <p:nvPr/>
        </p:nvCxnSpPr>
        <p:spPr>
          <a:xfrm flipH="1">
            <a:off x="2357241" y="2495611"/>
            <a:ext cx="788249" cy="23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66BB3C-8F63-4B99-8CE3-A0AD66CC2F9F}"/>
              </a:ext>
            </a:extLst>
          </p:cNvPr>
          <p:cNvCxnSpPr>
            <a:cxnSpLocks/>
          </p:cNvCxnSpPr>
          <p:nvPr/>
        </p:nvCxnSpPr>
        <p:spPr>
          <a:xfrm>
            <a:off x="4564119" y="2619849"/>
            <a:ext cx="524345" cy="11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C90D70D-7EF7-4370-8290-E2783C8CFB9A}"/>
              </a:ext>
            </a:extLst>
          </p:cNvPr>
          <p:cNvPicPr>
            <a:picLocks noChangeAspect="1"/>
          </p:cNvPicPr>
          <p:nvPr/>
        </p:nvPicPr>
        <p:blipFill>
          <a:blip r:embed="rId13"/>
          <a:stretch>
            <a:fillRect/>
          </a:stretch>
        </p:blipFill>
        <p:spPr>
          <a:xfrm>
            <a:off x="2858210" y="2170562"/>
            <a:ext cx="1889012" cy="427825"/>
          </a:xfrm>
          <a:prstGeom prst="rect">
            <a:avLst/>
          </a:prstGeom>
        </p:spPr>
      </p:pic>
      <p:sp>
        <p:nvSpPr>
          <p:cNvPr id="37" name="Slide Number Placeholder 36">
            <a:extLst>
              <a:ext uri="{FF2B5EF4-FFF2-40B4-BE49-F238E27FC236}">
                <a16:creationId xmlns:a16="http://schemas.microsoft.com/office/drawing/2014/main" id="{602B9A19-A3D1-4289-B46D-2225BEAEE6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58593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 (geometrical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3970318"/>
          </a:xfrm>
          <a:prstGeom prst="rect">
            <a:avLst/>
          </a:prstGeom>
          <a:noFill/>
        </p:spPr>
        <p:txBody>
          <a:bodyPr wrap="square" rtlCol="0">
            <a:spAutoFit/>
          </a:bodyPr>
          <a:lstStyle/>
          <a:p>
            <a:r>
              <a:rPr lang="en-US" dirty="0"/>
              <a:t>The operations of intersection ray-optical element are performed by a class family S4OpticalSurface. </a:t>
            </a:r>
          </a:p>
          <a:p>
            <a:r>
              <a:rPr lang="en-US" dirty="0"/>
              <a:t>They contain the methods to compute how a ray is reflected (by mirrors), refracted (by lenses) or scattered (by gratings)</a:t>
            </a:r>
          </a:p>
          <a:p>
            <a:endParaRPr lang="en-US" dirty="0"/>
          </a:p>
          <a:p>
            <a:r>
              <a:rPr lang="en-US" dirty="0"/>
              <a:t>The subclasses, that implement the traditional surfaces in SHADOW, are</a:t>
            </a:r>
          </a:p>
          <a:p>
            <a:pPr marL="285750" indent="-285750">
              <a:buFont typeface="Arial" panose="020B0604020202020204" pitchFamily="34" charset="0"/>
              <a:buChar char="•"/>
            </a:pPr>
            <a:r>
              <a:rPr lang="en-US" b="1" dirty="0">
                <a:solidFill>
                  <a:srgbClr val="FF0000"/>
                </a:solidFill>
              </a:rPr>
              <a:t>S4Conic</a:t>
            </a:r>
            <a:r>
              <a:rPr lang="en-US" dirty="0"/>
              <a:t>, for conic surfaces (planes, spheres, ellipsoids, hyperboloids, paraboloids and cylindrical ones)</a:t>
            </a:r>
            <a:br>
              <a:rPr lang="en-US" dirty="0"/>
            </a:br>
            <a:r>
              <a:rPr lang="en-US" dirty="0">
                <a:hlinkClick r:id="rId3"/>
              </a:rPr>
              <a:t>https://doi.org/10.48550/arXiv.2406.04079</a:t>
            </a: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S4Toroid</a:t>
            </a:r>
            <a:r>
              <a:rPr lang="en-US" dirty="0"/>
              <a:t>, a toroid (4th-degree equation)</a:t>
            </a:r>
            <a:br>
              <a:rPr lang="en-US" dirty="0"/>
            </a:br>
            <a:br>
              <a:rPr lang="en-US" dirty="0"/>
            </a:b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S4Mesh</a:t>
            </a:r>
            <a:r>
              <a:rPr lang="en-US" dirty="0"/>
              <a:t>, a generic surface numerically defined over a regular mesh. </a:t>
            </a:r>
          </a:p>
          <a:p>
            <a:endParaRPr lang="en-US" dirty="0"/>
          </a:p>
        </p:txBody>
      </p:sp>
      <p:pic>
        <p:nvPicPr>
          <p:cNvPr id="3" name="Picture 2">
            <a:extLst>
              <a:ext uri="{FF2B5EF4-FFF2-40B4-BE49-F238E27FC236}">
                <a16:creationId xmlns:a16="http://schemas.microsoft.com/office/drawing/2014/main" id="{BDB6E38E-0F66-48B5-9305-4296C4DA8959}"/>
              </a:ext>
            </a:extLst>
          </p:cNvPr>
          <p:cNvPicPr>
            <a:picLocks noChangeAspect="1"/>
          </p:cNvPicPr>
          <p:nvPr/>
        </p:nvPicPr>
        <p:blipFill>
          <a:blip r:embed="rId4"/>
          <a:stretch>
            <a:fillRect/>
          </a:stretch>
        </p:blipFill>
        <p:spPr>
          <a:xfrm>
            <a:off x="4431654" y="2101567"/>
            <a:ext cx="2605960" cy="763816"/>
          </a:xfrm>
          <a:prstGeom prst="rect">
            <a:avLst/>
          </a:prstGeom>
        </p:spPr>
      </p:pic>
      <p:pic>
        <p:nvPicPr>
          <p:cNvPr id="6" name="Picture 5">
            <a:extLst>
              <a:ext uri="{FF2B5EF4-FFF2-40B4-BE49-F238E27FC236}">
                <a16:creationId xmlns:a16="http://schemas.microsoft.com/office/drawing/2014/main" id="{70DCB2F4-FE2C-4F34-B3C6-0A22AA3E6A9B}"/>
              </a:ext>
            </a:extLst>
          </p:cNvPr>
          <p:cNvPicPr>
            <a:picLocks noChangeAspect="1"/>
          </p:cNvPicPr>
          <p:nvPr/>
        </p:nvPicPr>
        <p:blipFill>
          <a:blip r:embed="rId5"/>
          <a:stretch>
            <a:fillRect/>
          </a:stretch>
        </p:blipFill>
        <p:spPr>
          <a:xfrm>
            <a:off x="6939726" y="2604108"/>
            <a:ext cx="2325028" cy="1307645"/>
          </a:xfrm>
          <a:prstGeom prst="rect">
            <a:avLst/>
          </a:prstGeom>
        </p:spPr>
      </p:pic>
      <p:pic>
        <p:nvPicPr>
          <p:cNvPr id="7" name="Picture 6">
            <a:extLst>
              <a:ext uri="{FF2B5EF4-FFF2-40B4-BE49-F238E27FC236}">
                <a16:creationId xmlns:a16="http://schemas.microsoft.com/office/drawing/2014/main" id="{EBFBC279-3D2A-4024-9116-B6EF1DFD76D0}"/>
              </a:ext>
            </a:extLst>
          </p:cNvPr>
          <p:cNvPicPr>
            <a:picLocks noChangeAspect="1"/>
          </p:cNvPicPr>
          <p:nvPr/>
        </p:nvPicPr>
        <p:blipFill>
          <a:blip r:embed="rId6"/>
          <a:stretch>
            <a:fillRect/>
          </a:stretch>
        </p:blipFill>
        <p:spPr>
          <a:xfrm>
            <a:off x="4239595" y="3267532"/>
            <a:ext cx="2229161" cy="323895"/>
          </a:xfrm>
          <a:prstGeom prst="rect">
            <a:avLst/>
          </a:prstGeom>
        </p:spPr>
      </p:pic>
      <p:pic>
        <p:nvPicPr>
          <p:cNvPr id="8" name="Picture 7">
            <a:extLst>
              <a:ext uri="{FF2B5EF4-FFF2-40B4-BE49-F238E27FC236}">
                <a16:creationId xmlns:a16="http://schemas.microsoft.com/office/drawing/2014/main" id="{8B4F67F2-2547-4546-86F4-B818D623D330}"/>
              </a:ext>
            </a:extLst>
          </p:cNvPr>
          <p:cNvPicPr>
            <a:picLocks noChangeAspect="1"/>
          </p:cNvPicPr>
          <p:nvPr/>
        </p:nvPicPr>
        <p:blipFill>
          <a:blip r:embed="rId7"/>
          <a:stretch>
            <a:fillRect/>
          </a:stretch>
        </p:blipFill>
        <p:spPr>
          <a:xfrm>
            <a:off x="5942620" y="3800607"/>
            <a:ext cx="1299102" cy="1108058"/>
          </a:xfrm>
          <a:prstGeom prst="rect">
            <a:avLst/>
          </a:prstGeom>
        </p:spPr>
      </p:pic>
      <p:sp>
        <p:nvSpPr>
          <p:cNvPr id="9" name="Slide Number Placeholder 8">
            <a:extLst>
              <a:ext uri="{FF2B5EF4-FFF2-40B4-BE49-F238E27FC236}">
                <a16:creationId xmlns:a16="http://schemas.microsoft.com/office/drawing/2014/main" id="{56CE51A5-621C-4124-A873-4B6DCC1D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16405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1384995"/>
          </a:xfrm>
          <a:prstGeom prst="rect">
            <a:avLst/>
          </a:prstGeom>
          <a:noFill/>
        </p:spPr>
        <p:txBody>
          <a:bodyPr wrap="square" rtlCol="0">
            <a:spAutoFit/>
          </a:bodyPr>
          <a:lstStyle/>
          <a:p>
            <a:r>
              <a:rPr lang="en-US" dirty="0"/>
              <a:t>The class family S4OpticalSurface contain the methods to compute how a ray is reflected (by mirrors), refracted (by lenses) or scattered (by gratings)</a:t>
            </a:r>
          </a:p>
          <a:p>
            <a:endParaRPr lang="en-US" dirty="0"/>
          </a:p>
          <a:p>
            <a:r>
              <a:rPr lang="en-GB" dirty="0"/>
              <a:t>        </a:t>
            </a:r>
            <a:r>
              <a:rPr lang="en-GB" b="1" dirty="0">
                <a:solidFill>
                  <a:srgbClr val="FF0000"/>
                </a:solidFill>
              </a:rPr>
              <a:t>Reflection</a:t>
            </a:r>
            <a:r>
              <a:rPr lang="en-GB" dirty="0"/>
              <a:t>                                     </a:t>
            </a:r>
            <a:r>
              <a:rPr lang="en-US" b="1" dirty="0">
                <a:solidFill>
                  <a:schemeClr val="accent1"/>
                </a:solidFill>
              </a:rPr>
              <a:t>Refraction </a:t>
            </a:r>
            <a:r>
              <a:rPr lang="en-US" dirty="0"/>
              <a:t>                                                               </a:t>
            </a:r>
            <a:r>
              <a:rPr lang="en-US" b="1" dirty="0">
                <a:solidFill>
                  <a:srgbClr val="92D050"/>
                </a:solidFill>
              </a:rPr>
              <a:t>Scattering</a:t>
            </a:r>
          </a:p>
          <a:p>
            <a:r>
              <a:rPr lang="en-US" dirty="0">
                <a:solidFill>
                  <a:srgbClr val="FF0000"/>
                </a:solidFill>
              </a:rPr>
              <a:t>       (specular)                          </a:t>
            </a:r>
            <a:r>
              <a:rPr lang="en-US" dirty="0">
                <a:solidFill>
                  <a:schemeClr val="accent1"/>
                </a:solidFill>
              </a:rPr>
              <a:t>Vector Equation (Using Snell's Law)</a:t>
            </a:r>
            <a:r>
              <a:rPr lang="en-US" dirty="0"/>
              <a:t>                   </a:t>
            </a:r>
            <a:r>
              <a:rPr lang="en-US" dirty="0">
                <a:solidFill>
                  <a:srgbClr val="92D050"/>
                </a:solidFill>
              </a:rPr>
              <a:t>Vector grating equations</a:t>
            </a:r>
          </a:p>
          <a:p>
            <a:endParaRPr lang="en-US" dirty="0"/>
          </a:p>
        </p:txBody>
      </p:sp>
      <p:pic>
        <p:nvPicPr>
          <p:cNvPr id="2" name="Picture 1">
            <a:extLst>
              <a:ext uri="{FF2B5EF4-FFF2-40B4-BE49-F238E27FC236}">
                <a16:creationId xmlns:a16="http://schemas.microsoft.com/office/drawing/2014/main" id="{39141B72-AEDF-477B-BA65-E688A3A80657}"/>
              </a:ext>
            </a:extLst>
          </p:cNvPr>
          <p:cNvPicPr>
            <a:picLocks noChangeAspect="1"/>
          </p:cNvPicPr>
          <p:nvPr/>
        </p:nvPicPr>
        <p:blipFill>
          <a:blip r:embed="rId3"/>
          <a:stretch>
            <a:fillRect/>
          </a:stretch>
        </p:blipFill>
        <p:spPr>
          <a:xfrm>
            <a:off x="618885" y="2323342"/>
            <a:ext cx="1771897" cy="400106"/>
          </a:xfrm>
          <a:prstGeom prst="rect">
            <a:avLst/>
          </a:prstGeom>
        </p:spPr>
      </p:pic>
      <p:pic>
        <p:nvPicPr>
          <p:cNvPr id="4" name="Picture 3">
            <a:extLst>
              <a:ext uri="{FF2B5EF4-FFF2-40B4-BE49-F238E27FC236}">
                <a16:creationId xmlns:a16="http://schemas.microsoft.com/office/drawing/2014/main" id="{55095EA1-F296-4A57-BDCE-EE9971EFEEF9}"/>
              </a:ext>
            </a:extLst>
          </p:cNvPr>
          <p:cNvPicPr>
            <a:picLocks noChangeAspect="1"/>
          </p:cNvPicPr>
          <p:nvPr/>
        </p:nvPicPr>
        <p:blipFill>
          <a:blip r:embed="rId4"/>
          <a:stretch>
            <a:fillRect/>
          </a:stretch>
        </p:blipFill>
        <p:spPr>
          <a:xfrm>
            <a:off x="2977913" y="2310023"/>
            <a:ext cx="2838846" cy="590632"/>
          </a:xfrm>
          <a:prstGeom prst="rect">
            <a:avLst/>
          </a:prstGeom>
        </p:spPr>
      </p:pic>
      <p:pic>
        <p:nvPicPr>
          <p:cNvPr id="9" name="Picture 8">
            <a:extLst>
              <a:ext uri="{FF2B5EF4-FFF2-40B4-BE49-F238E27FC236}">
                <a16:creationId xmlns:a16="http://schemas.microsoft.com/office/drawing/2014/main" id="{5BFCC042-4086-4EFD-A905-8408D7AFA0F6}"/>
              </a:ext>
            </a:extLst>
          </p:cNvPr>
          <p:cNvPicPr>
            <a:picLocks noChangeAspect="1"/>
          </p:cNvPicPr>
          <p:nvPr/>
        </p:nvPicPr>
        <p:blipFill>
          <a:blip r:embed="rId5"/>
          <a:stretch>
            <a:fillRect/>
          </a:stretch>
        </p:blipFill>
        <p:spPr>
          <a:xfrm>
            <a:off x="5676416" y="2229191"/>
            <a:ext cx="3467584" cy="581106"/>
          </a:xfrm>
          <a:prstGeom prst="rect">
            <a:avLst/>
          </a:prstGeom>
        </p:spPr>
      </p:pic>
      <p:pic>
        <p:nvPicPr>
          <p:cNvPr id="11" name="Picture 10">
            <a:extLst>
              <a:ext uri="{FF2B5EF4-FFF2-40B4-BE49-F238E27FC236}">
                <a16:creationId xmlns:a16="http://schemas.microsoft.com/office/drawing/2014/main" id="{5C781767-DBB8-4BCA-962C-D2B26649FD10}"/>
              </a:ext>
            </a:extLst>
          </p:cNvPr>
          <p:cNvPicPr>
            <a:picLocks noChangeAspect="1"/>
          </p:cNvPicPr>
          <p:nvPr/>
        </p:nvPicPr>
        <p:blipFill>
          <a:blip r:embed="rId6"/>
          <a:stretch>
            <a:fillRect/>
          </a:stretch>
        </p:blipFill>
        <p:spPr>
          <a:xfrm>
            <a:off x="501126" y="2810297"/>
            <a:ext cx="2183221" cy="1819351"/>
          </a:xfrm>
          <a:prstGeom prst="rect">
            <a:avLst/>
          </a:prstGeom>
        </p:spPr>
      </p:pic>
      <p:pic>
        <p:nvPicPr>
          <p:cNvPr id="12" name="Picture 11">
            <a:extLst>
              <a:ext uri="{FF2B5EF4-FFF2-40B4-BE49-F238E27FC236}">
                <a16:creationId xmlns:a16="http://schemas.microsoft.com/office/drawing/2014/main" id="{2810CC31-5FA0-4610-BE4F-27128EC87677}"/>
              </a:ext>
            </a:extLst>
          </p:cNvPr>
          <p:cNvPicPr>
            <a:picLocks noChangeAspect="1"/>
          </p:cNvPicPr>
          <p:nvPr/>
        </p:nvPicPr>
        <p:blipFill>
          <a:blip r:embed="rId7"/>
          <a:stretch>
            <a:fillRect/>
          </a:stretch>
        </p:blipFill>
        <p:spPr>
          <a:xfrm>
            <a:off x="3238527" y="2900655"/>
            <a:ext cx="2153763" cy="1728993"/>
          </a:xfrm>
          <a:prstGeom prst="rect">
            <a:avLst/>
          </a:prstGeom>
        </p:spPr>
      </p:pic>
      <p:pic>
        <p:nvPicPr>
          <p:cNvPr id="10" name="Picture 9">
            <a:extLst>
              <a:ext uri="{FF2B5EF4-FFF2-40B4-BE49-F238E27FC236}">
                <a16:creationId xmlns:a16="http://schemas.microsoft.com/office/drawing/2014/main" id="{A360E512-8707-4143-A515-D4C8C9C3CF6E}"/>
              </a:ext>
            </a:extLst>
          </p:cNvPr>
          <p:cNvPicPr>
            <a:picLocks noChangeAspect="1"/>
          </p:cNvPicPr>
          <p:nvPr/>
        </p:nvPicPr>
        <p:blipFill>
          <a:blip r:embed="rId8"/>
          <a:stretch>
            <a:fillRect/>
          </a:stretch>
        </p:blipFill>
        <p:spPr>
          <a:xfrm>
            <a:off x="6584574" y="2736114"/>
            <a:ext cx="2273676" cy="1702899"/>
          </a:xfrm>
          <a:prstGeom prst="rect">
            <a:avLst/>
          </a:prstGeom>
        </p:spPr>
      </p:pic>
      <p:sp>
        <p:nvSpPr>
          <p:cNvPr id="13" name="Slide Number Placeholder 12">
            <a:extLst>
              <a:ext uri="{FF2B5EF4-FFF2-40B4-BE49-F238E27FC236}">
                <a16:creationId xmlns:a16="http://schemas.microsoft.com/office/drawing/2014/main" id="{FFD702E2-4DB1-470D-A0F6-5CD39D5DC0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286254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computing reflectivity (the physical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 y="769411"/>
            <a:ext cx="9133712" cy="1600438"/>
          </a:xfrm>
          <a:prstGeom prst="rect">
            <a:avLst/>
          </a:prstGeom>
          <a:noFill/>
        </p:spPr>
        <p:txBody>
          <a:bodyPr wrap="square" rtlCol="0">
            <a:spAutoFit/>
          </a:bodyPr>
          <a:lstStyle/>
          <a:p>
            <a:r>
              <a:rPr lang="en-US" dirty="0" err="1"/>
              <a:t>Traditionaly</a:t>
            </a:r>
            <a:r>
              <a:rPr lang="en-US" dirty="0"/>
              <a:t> included via a “preprocessor” file. It is still used but the </a:t>
            </a:r>
            <a:r>
              <a:rPr lang="en-US" dirty="0" err="1"/>
              <a:t>reflectivities</a:t>
            </a:r>
            <a:r>
              <a:rPr lang="en-US" dirty="0"/>
              <a:t> can be calculated on-the-fly (without preprocessor file)</a:t>
            </a:r>
          </a:p>
          <a:p>
            <a:endParaRPr lang="en-US" dirty="0"/>
          </a:p>
          <a:p>
            <a:r>
              <a:rPr lang="en-GB" b="1" dirty="0">
                <a:solidFill>
                  <a:srgbClr val="FF0000"/>
                </a:solidFill>
              </a:rPr>
              <a:t>Reflection </a:t>
            </a:r>
            <a:r>
              <a:rPr lang="en-US" b="1" dirty="0">
                <a:solidFill>
                  <a:srgbClr val="FF0000"/>
                </a:solidFill>
              </a:rPr>
              <a:t>(mirrors and multilayers)    </a:t>
            </a:r>
            <a:r>
              <a:rPr lang="en-US" b="1" dirty="0">
                <a:solidFill>
                  <a:schemeClr val="accent1"/>
                </a:solidFill>
              </a:rPr>
              <a:t>Refraction (Lenses)      </a:t>
            </a:r>
            <a:r>
              <a:rPr lang="en-US" b="1" dirty="0">
                <a:solidFill>
                  <a:schemeClr val="accent5"/>
                </a:solidFill>
              </a:rPr>
              <a:t>Scattering (gratings)       </a:t>
            </a:r>
            <a:r>
              <a:rPr lang="en-US" b="1" dirty="0">
                <a:solidFill>
                  <a:srgbClr val="FFC000"/>
                </a:solidFill>
              </a:rPr>
              <a:t>Scattering (crystals)</a:t>
            </a:r>
            <a:r>
              <a:rPr lang="en-US" dirty="0"/>
              <a:t>                      </a:t>
            </a:r>
          </a:p>
          <a:p>
            <a:r>
              <a:rPr lang="en-US" dirty="0">
                <a:solidFill>
                  <a:srgbClr val="FF0000"/>
                </a:solidFill>
              </a:rPr>
              <a:t>Fresnel equations </a:t>
            </a:r>
            <a:r>
              <a:rPr lang="en-US" dirty="0" err="1">
                <a:solidFill>
                  <a:srgbClr val="FF0000"/>
                </a:solidFill>
                <a:latin typeface="Courier New" panose="02070309020205020404" pitchFamily="49" charset="0"/>
                <a:cs typeface="Courier New" panose="02070309020205020404" pitchFamily="49" charset="0"/>
              </a:rPr>
              <a:t>PreRefl</a:t>
            </a:r>
            <a:endParaRPr lang="en-US" dirty="0">
              <a:solidFill>
                <a:srgbClr val="FF0000"/>
              </a:solidFill>
              <a:latin typeface="Courier New" panose="02070309020205020404" pitchFamily="49" charset="0"/>
              <a:cs typeface="Courier New" panose="02070309020205020404" pitchFamily="49" charset="0"/>
            </a:endParaRPr>
          </a:p>
          <a:p>
            <a:r>
              <a:rPr lang="en-US" dirty="0">
                <a:solidFill>
                  <a:srgbClr val="FF0000"/>
                </a:solidFill>
              </a:rPr>
              <a:t>Parratt equations </a:t>
            </a:r>
            <a:r>
              <a:rPr lang="en-US" dirty="0" err="1">
                <a:solidFill>
                  <a:srgbClr val="FF0000"/>
                </a:solidFill>
                <a:latin typeface="Courier New" panose="02070309020205020404" pitchFamily="49" charset="0"/>
                <a:cs typeface="Courier New" panose="02070309020205020404" pitchFamily="49" charset="0"/>
              </a:rPr>
              <a:t>MLayer</a:t>
            </a:r>
            <a:r>
              <a:rPr lang="en-US" dirty="0">
                <a:solidFill>
                  <a:srgbClr val="FF0000"/>
                </a:solidFill>
              </a:rPr>
              <a:t>                        </a:t>
            </a:r>
            <a:r>
              <a:rPr lang="en-US" dirty="0">
                <a:solidFill>
                  <a:schemeClr val="accent1"/>
                </a:solidFill>
              </a:rPr>
              <a:t>n and mu </a:t>
            </a:r>
            <a:r>
              <a:rPr lang="en-US" dirty="0" err="1">
                <a:solidFill>
                  <a:schemeClr val="accent1"/>
                </a:solidFill>
                <a:latin typeface="Courier New" panose="02070309020205020404" pitchFamily="49" charset="0"/>
                <a:cs typeface="Courier New" panose="02070309020205020404" pitchFamily="49" charset="0"/>
              </a:rPr>
              <a:t>PreRefl</a:t>
            </a:r>
            <a:r>
              <a:rPr lang="en-US" dirty="0">
                <a:solidFill>
                  <a:schemeClr val="accent1"/>
                </a:solidFill>
              </a:rPr>
              <a:t>            </a:t>
            </a:r>
            <a:r>
              <a:rPr lang="en-US" dirty="0">
                <a:solidFill>
                  <a:schemeClr val="accent5"/>
                </a:solidFill>
              </a:rPr>
              <a:t>No grating efficiency!             </a:t>
            </a:r>
            <a:r>
              <a:rPr lang="en-US" dirty="0">
                <a:solidFill>
                  <a:srgbClr val="FFC000"/>
                </a:solidFill>
                <a:latin typeface="Courier New" panose="02070309020205020404" pitchFamily="49" charset="0"/>
                <a:cs typeface="Courier New" panose="02070309020205020404" pitchFamily="49" charset="0"/>
              </a:rPr>
              <a:t>crystalpy</a:t>
            </a:r>
            <a:r>
              <a:rPr lang="en-US" baseline="30000" dirty="0">
                <a:solidFill>
                  <a:srgbClr val="FFC000"/>
                </a:solidFill>
                <a:latin typeface="Courier New" panose="02070309020205020404" pitchFamily="49" charset="0"/>
                <a:cs typeface="Courier New" panose="02070309020205020404" pitchFamily="49" charset="0"/>
              </a:rPr>
              <a:t>1</a:t>
            </a:r>
            <a:r>
              <a:rPr lang="en-US" dirty="0">
                <a:solidFill>
                  <a:srgbClr val="FFC000"/>
                </a:solidFill>
              </a:rPr>
              <a:t>     </a:t>
            </a:r>
            <a:r>
              <a:rPr lang="en-US" dirty="0"/>
              <a:t>                           </a:t>
            </a:r>
          </a:p>
          <a:p>
            <a:endParaRPr lang="en-US" dirty="0"/>
          </a:p>
        </p:txBody>
      </p:sp>
      <p:pic>
        <p:nvPicPr>
          <p:cNvPr id="3" name="Picture 2">
            <a:extLst>
              <a:ext uri="{FF2B5EF4-FFF2-40B4-BE49-F238E27FC236}">
                <a16:creationId xmlns:a16="http://schemas.microsoft.com/office/drawing/2014/main" id="{0EC9C25C-58B2-48F5-AB32-63710A454AA3}"/>
              </a:ext>
            </a:extLst>
          </p:cNvPr>
          <p:cNvPicPr>
            <a:picLocks noChangeAspect="1"/>
          </p:cNvPicPr>
          <p:nvPr/>
        </p:nvPicPr>
        <p:blipFill>
          <a:blip r:embed="rId3"/>
          <a:stretch>
            <a:fillRect/>
          </a:stretch>
        </p:blipFill>
        <p:spPr>
          <a:xfrm>
            <a:off x="684439" y="2224460"/>
            <a:ext cx="2192112" cy="1205331"/>
          </a:xfrm>
          <a:prstGeom prst="rect">
            <a:avLst/>
          </a:prstGeom>
        </p:spPr>
      </p:pic>
      <p:pic>
        <p:nvPicPr>
          <p:cNvPr id="6" name="Picture 5">
            <a:extLst>
              <a:ext uri="{FF2B5EF4-FFF2-40B4-BE49-F238E27FC236}">
                <a16:creationId xmlns:a16="http://schemas.microsoft.com/office/drawing/2014/main" id="{717D90BF-390D-46C1-A678-F2BBEB48F07F}"/>
              </a:ext>
            </a:extLst>
          </p:cNvPr>
          <p:cNvPicPr>
            <a:picLocks noChangeAspect="1"/>
          </p:cNvPicPr>
          <p:nvPr/>
        </p:nvPicPr>
        <p:blipFill>
          <a:blip r:embed="rId4"/>
          <a:stretch>
            <a:fillRect/>
          </a:stretch>
        </p:blipFill>
        <p:spPr>
          <a:xfrm>
            <a:off x="686340" y="3619624"/>
            <a:ext cx="2190211" cy="1219001"/>
          </a:xfrm>
          <a:prstGeom prst="rect">
            <a:avLst/>
          </a:prstGeom>
        </p:spPr>
      </p:pic>
      <p:pic>
        <p:nvPicPr>
          <p:cNvPr id="7" name="Picture 6">
            <a:extLst>
              <a:ext uri="{FF2B5EF4-FFF2-40B4-BE49-F238E27FC236}">
                <a16:creationId xmlns:a16="http://schemas.microsoft.com/office/drawing/2014/main" id="{0C576A98-A855-4F70-94D7-2EF497A39DA8}"/>
              </a:ext>
            </a:extLst>
          </p:cNvPr>
          <p:cNvPicPr>
            <a:picLocks noChangeAspect="1"/>
          </p:cNvPicPr>
          <p:nvPr/>
        </p:nvPicPr>
        <p:blipFill>
          <a:blip r:embed="rId5"/>
          <a:stretch>
            <a:fillRect/>
          </a:stretch>
        </p:blipFill>
        <p:spPr>
          <a:xfrm>
            <a:off x="70152" y="2581718"/>
            <a:ext cx="614286" cy="703099"/>
          </a:xfrm>
          <a:prstGeom prst="rect">
            <a:avLst/>
          </a:prstGeom>
        </p:spPr>
      </p:pic>
      <p:pic>
        <p:nvPicPr>
          <p:cNvPr id="8" name="Picture 7">
            <a:extLst>
              <a:ext uri="{FF2B5EF4-FFF2-40B4-BE49-F238E27FC236}">
                <a16:creationId xmlns:a16="http://schemas.microsoft.com/office/drawing/2014/main" id="{91589691-F71A-4951-8D41-20BF85882747}"/>
              </a:ext>
            </a:extLst>
          </p:cNvPr>
          <p:cNvPicPr>
            <a:picLocks noChangeAspect="1"/>
          </p:cNvPicPr>
          <p:nvPr/>
        </p:nvPicPr>
        <p:blipFill>
          <a:blip r:embed="rId6"/>
          <a:stretch>
            <a:fillRect/>
          </a:stretch>
        </p:blipFill>
        <p:spPr>
          <a:xfrm>
            <a:off x="67175" y="3724451"/>
            <a:ext cx="545972" cy="649638"/>
          </a:xfrm>
          <a:prstGeom prst="rect">
            <a:avLst/>
          </a:prstGeom>
        </p:spPr>
      </p:pic>
      <p:pic>
        <p:nvPicPr>
          <p:cNvPr id="13" name="Picture 12">
            <a:extLst>
              <a:ext uri="{FF2B5EF4-FFF2-40B4-BE49-F238E27FC236}">
                <a16:creationId xmlns:a16="http://schemas.microsoft.com/office/drawing/2014/main" id="{1BF119C6-51FA-4457-A4C0-FC3244F85309}"/>
              </a:ext>
            </a:extLst>
          </p:cNvPr>
          <p:cNvPicPr>
            <a:picLocks noChangeAspect="1"/>
          </p:cNvPicPr>
          <p:nvPr/>
        </p:nvPicPr>
        <p:blipFill>
          <a:blip r:embed="rId7"/>
          <a:stretch>
            <a:fillRect/>
          </a:stretch>
        </p:blipFill>
        <p:spPr>
          <a:xfrm>
            <a:off x="3157685" y="2224460"/>
            <a:ext cx="2192112" cy="1213965"/>
          </a:xfrm>
          <a:prstGeom prst="rect">
            <a:avLst/>
          </a:prstGeom>
        </p:spPr>
      </p:pic>
      <p:pic>
        <p:nvPicPr>
          <p:cNvPr id="14" name="Picture 13">
            <a:extLst>
              <a:ext uri="{FF2B5EF4-FFF2-40B4-BE49-F238E27FC236}">
                <a16:creationId xmlns:a16="http://schemas.microsoft.com/office/drawing/2014/main" id="{5C99B691-9371-4CFC-BE9A-1D28B3A379FE}"/>
              </a:ext>
            </a:extLst>
          </p:cNvPr>
          <p:cNvPicPr>
            <a:picLocks noChangeAspect="1"/>
          </p:cNvPicPr>
          <p:nvPr/>
        </p:nvPicPr>
        <p:blipFill>
          <a:blip r:embed="rId8"/>
          <a:stretch>
            <a:fillRect/>
          </a:stretch>
        </p:blipFill>
        <p:spPr>
          <a:xfrm>
            <a:off x="7028018" y="2453517"/>
            <a:ext cx="2105694" cy="1166108"/>
          </a:xfrm>
          <a:prstGeom prst="rect">
            <a:avLst/>
          </a:prstGeom>
        </p:spPr>
      </p:pic>
      <p:pic>
        <p:nvPicPr>
          <p:cNvPr id="15" name="Picture 14">
            <a:extLst>
              <a:ext uri="{FF2B5EF4-FFF2-40B4-BE49-F238E27FC236}">
                <a16:creationId xmlns:a16="http://schemas.microsoft.com/office/drawing/2014/main" id="{F7BBD47C-5649-4DF5-A644-DFAA168BBC1F}"/>
              </a:ext>
            </a:extLst>
          </p:cNvPr>
          <p:cNvPicPr>
            <a:picLocks noChangeAspect="1"/>
          </p:cNvPicPr>
          <p:nvPr/>
        </p:nvPicPr>
        <p:blipFill>
          <a:blip r:embed="rId9"/>
          <a:stretch>
            <a:fillRect/>
          </a:stretch>
        </p:blipFill>
        <p:spPr>
          <a:xfrm>
            <a:off x="6554467" y="2831514"/>
            <a:ext cx="473551" cy="576761"/>
          </a:xfrm>
          <a:prstGeom prst="rect">
            <a:avLst/>
          </a:prstGeom>
        </p:spPr>
      </p:pic>
      <p:sp>
        <p:nvSpPr>
          <p:cNvPr id="16" name="TextBox 15">
            <a:extLst>
              <a:ext uri="{FF2B5EF4-FFF2-40B4-BE49-F238E27FC236}">
                <a16:creationId xmlns:a16="http://schemas.microsoft.com/office/drawing/2014/main" id="{F6888107-BA35-4BC2-AF6A-6DD8AF606E2C}"/>
              </a:ext>
            </a:extLst>
          </p:cNvPr>
          <p:cNvSpPr txBox="1"/>
          <p:nvPr/>
        </p:nvSpPr>
        <p:spPr>
          <a:xfrm>
            <a:off x="6427618" y="3786272"/>
            <a:ext cx="2888932" cy="738664"/>
          </a:xfrm>
          <a:prstGeom prst="rect">
            <a:avLst/>
          </a:prstGeom>
          <a:noFill/>
        </p:spPr>
        <p:txBody>
          <a:bodyPr wrap="none" rtlCol="0">
            <a:spAutoFit/>
          </a:bodyPr>
          <a:lstStyle/>
          <a:p>
            <a:r>
              <a:rPr lang="en-US" sz="1200" baseline="30000" dirty="0"/>
              <a:t>1)</a:t>
            </a:r>
            <a:r>
              <a:rPr lang="en-US" sz="1200" dirty="0"/>
              <a:t> </a:t>
            </a:r>
            <a:endParaRPr lang="en-GB" sz="1200" dirty="0">
              <a:hlinkClick r:id="rId10"/>
            </a:endParaRPr>
          </a:p>
          <a:p>
            <a:r>
              <a:rPr lang="en-GB" sz="1000" dirty="0">
                <a:hlinkClick r:id="rId10"/>
              </a:rPr>
              <a:t>https://github.com/oasys-kit/crystalpy</a:t>
            </a:r>
            <a:endParaRPr lang="en-GB" sz="1000" dirty="0"/>
          </a:p>
          <a:p>
            <a:endParaRPr lang="en-GB" sz="1000" dirty="0"/>
          </a:p>
          <a:p>
            <a:r>
              <a:rPr lang="en-GB" sz="1000" dirty="0">
                <a:hlinkClick r:id="rId11"/>
              </a:rPr>
              <a:t>http://dx.doi.org/10.1107/S160057752400924X</a:t>
            </a:r>
            <a:r>
              <a:rPr lang="en-GB" sz="1000" dirty="0"/>
              <a:t>  </a:t>
            </a:r>
          </a:p>
        </p:txBody>
      </p:sp>
      <p:sp>
        <p:nvSpPr>
          <p:cNvPr id="17" name="Slide Number Placeholder 16">
            <a:extLst>
              <a:ext uri="{FF2B5EF4-FFF2-40B4-BE49-F238E27FC236}">
                <a16:creationId xmlns:a16="http://schemas.microsoft.com/office/drawing/2014/main" id="{52EEA248-8D1C-4BBA-B90E-9FEB30D8D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3950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photon-material interaction databases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67175" y="472516"/>
            <a:ext cx="9133712" cy="954107"/>
          </a:xfrm>
          <a:prstGeom prst="rect">
            <a:avLst/>
          </a:prstGeom>
          <a:noFill/>
        </p:spPr>
        <p:txBody>
          <a:bodyPr wrap="square" rtlCol="0">
            <a:spAutoFit/>
          </a:bodyPr>
          <a:lstStyle/>
          <a:p>
            <a:pPr marL="285750" indent="-285750">
              <a:buFont typeface="Arial" panose="020B0604020202020204" pitchFamily="34" charset="0"/>
              <a:buChar char="•"/>
            </a:pPr>
            <a:r>
              <a:rPr lang="en-US" dirty="0"/>
              <a:t>None (preprocessor file)</a:t>
            </a:r>
          </a:p>
          <a:p>
            <a:pPr marL="285750" indent="-285750">
              <a:buFont typeface="Arial" panose="020B0604020202020204" pitchFamily="34" charset="0"/>
              <a:buChar char="•"/>
            </a:pPr>
            <a:r>
              <a:rPr lang="en-US" dirty="0" err="1"/>
              <a:t>Xraylib</a:t>
            </a:r>
            <a:r>
              <a:rPr lang="en-US" dirty="0"/>
              <a:t>: </a:t>
            </a:r>
            <a:r>
              <a:rPr lang="en-US" dirty="0">
                <a:hlinkClick r:id="rId3"/>
              </a:rPr>
              <a:t>https://github.com/tschoonj/xraylib</a:t>
            </a:r>
            <a:r>
              <a:rPr lang="en-US" dirty="0"/>
              <a:t> </a:t>
            </a:r>
          </a:p>
          <a:p>
            <a:pPr marL="285750" indent="-285750">
              <a:buFont typeface="Arial" panose="020B0604020202020204" pitchFamily="34" charset="0"/>
              <a:buChar char="•"/>
            </a:pPr>
            <a:r>
              <a:rPr lang="en-US" dirty="0" err="1"/>
              <a:t>Dabax</a:t>
            </a:r>
            <a:r>
              <a:rPr lang="en-US" dirty="0"/>
              <a:t>: </a:t>
            </a:r>
            <a:r>
              <a:rPr lang="en-US" dirty="0">
                <a:hlinkClick r:id="rId4"/>
              </a:rPr>
              <a:t>https://github.com/oasys-kit/dabax</a:t>
            </a:r>
            <a:r>
              <a:rPr lang="en-US" dirty="0"/>
              <a:t> </a:t>
            </a:r>
          </a:p>
          <a:p>
            <a:endParaRPr lang="en-US" dirty="0"/>
          </a:p>
        </p:txBody>
      </p:sp>
      <p:pic>
        <p:nvPicPr>
          <p:cNvPr id="2" name="Picture 1">
            <a:extLst>
              <a:ext uri="{FF2B5EF4-FFF2-40B4-BE49-F238E27FC236}">
                <a16:creationId xmlns:a16="http://schemas.microsoft.com/office/drawing/2014/main" id="{A02EB069-2080-46AD-BBDC-1059C7DC9FA7}"/>
              </a:ext>
            </a:extLst>
          </p:cNvPr>
          <p:cNvPicPr>
            <a:picLocks noChangeAspect="1"/>
          </p:cNvPicPr>
          <p:nvPr/>
        </p:nvPicPr>
        <p:blipFill>
          <a:blip r:embed="rId5"/>
          <a:stretch>
            <a:fillRect/>
          </a:stretch>
        </p:blipFill>
        <p:spPr>
          <a:xfrm>
            <a:off x="642694" y="2402795"/>
            <a:ext cx="1287286" cy="2268189"/>
          </a:xfrm>
          <a:prstGeom prst="rect">
            <a:avLst/>
          </a:prstGeom>
        </p:spPr>
      </p:pic>
      <p:pic>
        <p:nvPicPr>
          <p:cNvPr id="4" name="Picture 3">
            <a:extLst>
              <a:ext uri="{FF2B5EF4-FFF2-40B4-BE49-F238E27FC236}">
                <a16:creationId xmlns:a16="http://schemas.microsoft.com/office/drawing/2014/main" id="{5FC81F14-DBB4-4CCD-95EE-7C7A42A70965}"/>
              </a:ext>
            </a:extLst>
          </p:cNvPr>
          <p:cNvPicPr>
            <a:picLocks noChangeAspect="1"/>
          </p:cNvPicPr>
          <p:nvPr/>
        </p:nvPicPr>
        <p:blipFill>
          <a:blip r:embed="rId6"/>
          <a:stretch>
            <a:fillRect/>
          </a:stretch>
        </p:blipFill>
        <p:spPr>
          <a:xfrm>
            <a:off x="2265218" y="2468432"/>
            <a:ext cx="1726490" cy="1534808"/>
          </a:xfrm>
          <a:prstGeom prst="rect">
            <a:avLst/>
          </a:prstGeom>
        </p:spPr>
      </p:pic>
      <p:pic>
        <p:nvPicPr>
          <p:cNvPr id="9" name="Picture 8">
            <a:extLst>
              <a:ext uri="{FF2B5EF4-FFF2-40B4-BE49-F238E27FC236}">
                <a16:creationId xmlns:a16="http://schemas.microsoft.com/office/drawing/2014/main" id="{6BF8F807-4775-4424-B675-D962E11E901D}"/>
              </a:ext>
            </a:extLst>
          </p:cNvPr>
          <p:cNvPicPr>
            <a:picLocks noChangeAspect="1"/>
          </p:cNvPicPr>
          <p:nvPr/>
        </p:nvPicPr>
        <p:blipFill>
          <a:blip r:embed="rId7"/>
          <a:stretch>
            <a:fillRect/>
          </a:stretch>
        </p:blipFill>
        <p:spPr>
          <a:xfrm>
            <a:off x="4174747" y="600475"/>
            <a:ext cx="2781373" cy="1817962"/>
          </a:xfrm>
          <a:prstGeom prst="rect">
            <a:avLst/>
          </a:prstGeom>
        </p:spPr>
      </p:pic>
      <p:sp>
        <p:nvSpPr>
          <p:cNvPr id="10" name="Slide Number Placeholder 9">
            <a:extLst>
              <a:ext uri="{FF2B5EF4-FFF2-40B4-BE49-F238E27FC236}">
                <a16:creationId xmlns:a16="http://schemas.microsoft.com/office/drawing/2014/main" id="{BA7F4D87-99F2-441E-A3F8-27B1CFD56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11" name="TextBox 10">
            <a:extLst>
              <a:ext uri="{FF2B5EF4-FFF2-40B4-BE49-F238E27FC236}">
                <a16:creationId xmlns:a16="http://schemas.microsoft.com/office/drawing/2014/main" id="{686177F7-033B-41C4-8192-D1A9D7827141}"/>
              </a:ext>
            </a:extLst>
          </p:cNvPr>
          <p:cNvSpPr txBox="1"/>
          <p:nvPr/>
        </p:nvSpPr>
        <p:spPr>
          <a:xfrm>
            <a:off x="521677" y="1945212"/>
            <a:ext cx="2393604" cy="523220"/>
          </a:xfrm>
          <a:prstGeom prst="rect">
            <a:avLst/>
          </a:prstGeom>
          <a:noFill/>
        </p:spPr>
        <p:txBody>
          <a:bodyPr wrap="none" rtlCol="0">
            <a:spAutoFit/>
          </a:bodyPr>
          <a:lstStyle/>
          <a:p>
            <a:r>
              <a:rPr lang="en-US" dirty="0" err="1"/>
              <a:t>Xraylib</a:t>
            </a:r>
            <a:r>
              <a:rPr lang="en-US" dirty="0"/>
              <a:t>                       </a:t>
            </a:r>
            <a:r>
              <a:rPr lang="en-US" dirty="0" err="1"/>
              <a:t>Dabax</a:t>
            </a:r>
            <a:endParaRPr lang="en-US" dirty="0"/>
          </a:p>
          <a:p>
            <a:r>
              <a:rPr lang="en-US" dirty="0"/>
              <a:t>(families)                   (files)</a:t>
            </a:r>
            <a:endParaRPr lang="en-GB" dirty="0"/>
          </a:p>
        </p:txBody>
      </p:sp>
    </p:spTree>
    <p:extLst>
      <p:ext uri="{BB962C8B-B14F-4D97-AF65-F5344CB8AC3E}">
        <p14:creationId xmlns:p14="http://schemas.microsoft.com/office/powerpoint/2010/main" val="8537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Geometrical </a:t>
            </a:r>
            <a:r>
              <a:rPr lang="en" sz="2400" dirty="0"/>
              <a:t>Sources</a:t>
            </a:r>
            <a:endParaRPr sz="2400" dirty="0"/>
          </a:p>
        </p:txBody>
      </p:sp>
      <p:pic>
        <p:nvPicPr>
          <p:cNvPr id="3" name="Picture 2">
            <a:extLst>
              <a:ext uri="{FF2B5EF4-FFF2-40B4-BE49-F238E27FC236}">
                <a16:creationId xmlns:a16="http://schemas.microsoft.com/office/drawing/2014/main" id="{CDB276A9-64AB-4171-89C3-23829E52CBF6}"/>
              </a:ext>
            </a:extLst>
          </p:cNvPr>
          <p:cNvPicPr>
            <a:picLocks noChangeAspect="1"/>
          </p:cNvPicPr>
          <p:nvPr/>
        </p:nvPicPr>
        <p:blipFill>
          <a:blip r:embed="rId3"/>
          <a:stretch>
            <a:fillRect/>
          </a:stretch>
        </p:blipFill>
        <p:spPr>
          <a:xfrm>
            <a:off x="613529" y="1100773"/>
            <a:ext cx="3567678" cy="1980250"/>
          </a:xfrm>
          <a:prstGeom prst="rect">
            <a:avLst/>
          </a:prstGeom>
        </p:spPr>
      </p:pic>
      <p:pic>
        <p:nvPicPr>
          <p:cNvPr id="4" name="Picture 3">
            <a:extLst>
              <a:ext uri="{FF2B5EF4-FFF2-40B4-BE49-F238E27FC236}">
                <a16:creationId xmlns:a16="http://schemas.microsoft.com/office/drawing/2014/main" id="{3A60FD94-7412-46F4-8E51-2FA1A42A612C}"/>
              </a:ext>
            </a:extLst>
          </p:cNvPr>
          <p:cNvPicPr>
            <a:picLocks noChangeAspect="1"/>
          </p:cNvPicPr>
          <p:nvPr/>
        </p:nvPicPr>
        <p:blipFill>
          <a:blip r:embed="rId4"/>
          <a:stretch>
            <a:fillRect/>
          </a:stretch>
        </p:blipFill>
        <p:spPr>
          <a:xfrm>
            <a:off x="2085441" y="496864"/>
            <a:ext cx="729362" cy="522528"/>
          </a:xfrm>
          <a:prstGeom prst="rect">
            <a:avLst/>
          </a:prstGeom>
        </p:spPr>
      </p:pic>
      <p:pic>
        <p:nvPicPr>
          <p:cNvPr id="6" name="Picture 5">
            <a:extLst>
              <a:ext uri="{FF2B5EF4-FFF2-40B4-BE49-F238E27FC236}">
                <a16:creationId xmlns:a16="http://schemas.microsoft.com/office/drawing/2014/main" id="{6C5C781B-C89F-4873-BCAE-B84641552171}"/>
              </a:ext>
            </a:extLst>
          </p:cNvPr>
          <p:cNvPicPr>
            <a:picLocks noChangeAspect="1"/>
          </p:cNvPicPr>
          <p:nvPr/>
        </p:nvPicPr>
        <p:blipFill>
          <a:blip r:embed="rId5"/>
          <a:stretch>
            <a:fillRect/>
          </a:stretch>
        </p:blipFill>
        <p:spPr>
          <a:xfrm>
            <a:off x="1225661" y="3332702"/>
            <a:ext cx="2369734" cy="1163098"/>
          </a:xfrm>
          <a:prstGeom prst="rect">
            <a:avLst/>
          </a:prstGeom>
        </p:spPr>
      </p:pic>
      <p:pic>
        <p:nvPicPr>
          <p:cNvPr id="7" name="Picture 6">
            <a:extLst>
              <a:ext uri="{FF2B5EF4-FFF2-40B4-BE49-F238E27FC236}">
                <a16:creationId xmlns:a16="http://schemas.microsoft.com/office/drawing/2014/main" id="{FCDC7822-6885-4753-A3CF-D759818BF075}"/>
              </a:ext>
            </a:extLst>
          </p:cNvPr>
          <p:cNvPicPr>
            <a:picLocks noChangeAspect="1"/>
          </p:cNvPicPr>
          <p:nvPr/>
        </p:nvPicPr>
        <p:blipFill>
          <a:blip r:embed="rId6"/>
          <a:stretch>
            <a:fillRect/>
          </a:stretch>
        </p:blipFill>
        <p:spPr>
          <a:xfrm>
            <a:off x="5488818" y="3081023"/>
            <a:ext cx="2969383" cy="1650155"/>
          </a:xfrm>
          <a:prstGeom prst="rect">
            <a:avLst/>
          </a:prstGeom>
        </p:spPr>
      </p:pic>
      <p:pic>
        <p:nvPicPr>
          <p:cNvPr id="8" name="Picture 7">
            <a:extLst>
              <a:ext uri="{FF2B5EF4-FFF2-40B4-BE49-F238E27FC236}">
                <a16:creationId xmlns:a16="http://schemas.microsoft.com/office/drawing/2014/main" id="{A7314C1B-E81E-4A40-AB01-625C4F898558}"/>
              </a:ext>
            </a:extLst>
          </p:cNvPr>
          <p:cNvPicPr>
            <a:picLocks noChangeAspect="1"/>
          </p:cNvPicPr>
          <p:nvPr/>
        </p:nvPicPr>
        <p:blipFill>
          <a:blip r:embed="rId7"/>
          <a:stretch>
            <a:fillRect/>
          </a:stretch>
        </p:blipFill>
        <p:spPr>
          <a:xfrm>
            <a:off x="6550684" y="573308"/>
            <a:ext cx="560629" cy="522528"/>
          </a:xfrm>
          <a:prstGeom prst="rect">
            <a:avLst/>
          </a:prstGeom>
        </p:spPr>
      </p:pic>
      <p:pic>
        <p:nvPicPr>
          <p:cNvPr id="9" name="Picture 8">
            <a:extLst>
              <a:ext uri="{FF2B5EF4-FFF2-40B4-BE49-F238E27FC236}">
                <a16:creationId xmlns:a16="http://schemas.microsoft.com/office/drawing/2014/main" id="{3FA34EFB-DAAB-44B9-AF65-26992D942A4C}"/>
              </a:ext>
            </a:extLst>
          </p:cNvPr>
          <p:cNvPicPr>
            <a:picLocks noChangeAspect="1"/>
          </p:cNvPicPr>
          <p:nvPr/>
        </p:nvPicPr>
        <p:blipFill>
          <a:blip r:embed="rId8"/>
          <a:stretch>
            <a:fillRect/>
          </a:stretch>
        </p:blipFill>
        <p:spPr>
          <a:xfrm>
            <a:off x="5478410" y="1187117"/>
            <a:ext cx="2990198" cy="1650155"/>
          </a:xfrm>
          <a:prstGeom prst="rect">
            <a:avLst/>
          </a:prstGeom>
        </p:spPr>
      </p:pic>
      <p:sp>
        <p:nvSpPr>
          <p:cNvPr id="10" name="TextBox 9">
            <a:extLst>
              <a:ext uri="{FF2B5EF4-FFF2-40B4-BE49-F238E27FC236}">
                <a16:creationId xmlns:a16="http://schemas.microsoft.com/office/drawing/2014/main" id="{52D432AC-3ACF-4936-A4B2-DD801676E1B1}"/>
              </a:ext>
            </a:extLst>
          </p:cNvPr>
          <p:cNvSpPr txBox="1"/>
          <p:nvPr/>
        </p:nvSpPr>
        <p:spPr>
          <a:xfrm>
            <a:off x="4544225" y="915780"/>
            <a:ext cx="2084225" cy="307777"/>
          </a:xfrm>
          <a:prstGeom prst="rect">
            <a:avLst/>
          </a:prstGeom>
          <a:noFill/>
        </p:spPr>
        <p:txBody>
          <a:bodyPr wrap="none" rtlCol="0">
            <a:spAutoFit/>
          </a:bodyPr>
          <a:lstStyle/>
          <a:p>
            <a:r>
              <a:rPr lang="en-US" dirty="0"/>
              <a:t>In cartesian coordinates</a:t>
            </a:r>
            <a:endParaRPr lang="en-GB" dirty="0"/>
          </a:p>
        </p:txBody>
      </p:sp>
      <p:sp>
        <p:nvSpPr>
          <p:cNvPr id="12" name="TextBox 11">
            <a:extLst>
              <a:ext uri="{FF2B5EF4-FFF2-40B4-BE49-F238E27FC236}">
                <a16:creationId xmlns:a16="http://schemas.microsoft.com/office/drawing/2014/main" id="{9D999742-3F96-4756-A50D-AB4F3C336996}"/>
              </a:ext>
            </a:extLst>
          </p:cNvPr>
          <p:cNvSpPr txBox="1"/>
          <p:nvPr/>
        </p:nvSpPr>
        <p:spPr>
          <a:xfrm>
            <a:off x="4572000" y="2805259"/>
            <a:ext cx="1755609" cy="307777"/>
          </a:xfrm>
          <a:prstGeom prst="rect">
            <a:avLst/>
          </a:prstGeom>
          <a:noFill/>
        </p:spPr>
        <p:txBody>
          <a:bodyPr wrap="none" rtlCol="0">
            <a:spAutoFit/>
          </a:bodyPr>
          <a:lstStyle/>
          <a:p>
            <a:r>
              <a:rPr lang="en-US" dirty="0"/>
              <a:t>In polar coordinates</a:t>
            </a:r>
            <a:endParaRPr lang="en-GB" dirty="0"/>
          </a:p>
        </p:txBody>
      </p:sp>
      <p:sp>
        <p:nvSpPr>
          <p:cNvPr id="11" name="Slide Number Placeholder 10">
            <a:extLst>
              <a:ext uri="{FF2B5EF4-FFF2-40B4-BE49-F238E27FC236}">
                <a16:creationId xmlns:a16="http://schemas.microsoft.com/office/drawing/2014/main" id="{F9ADE24E-6749-44A0-8BAC-81C79DD73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52999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Bending Magnets</a:t>
            </a:r>
            <a:endParaRPr sz="2400" dirty="0"/>
          </a:p>
        </p:txBody>
      </p:sp>
      <p:pic>
        <p:nvPicPr>
          <p:cNvPr id="2" name="Picture 1">
            <a:extLst>
              <a:ext uri="{FF2B5EF4-FFF2-40B4-BE49-F238E27FC236}">
                <a16:creationId xmlns:a16="http://schemas.microsoft.com/office/drawing/2014/main" id="{8F1D85CE-16C4-422E-9D99-F0B9411C9CE7}"/>
              </a:ext>
            </a:extLst>
          </p:cNvPr>
          <p:cNvPicPr>
            <a:picLocks noChangeAspect="1"/>
          </p:cNvPicPr>
          <p:nvPr/>
        </p:nvPicPr>
        <p:blipFill>
          <a:blip r:embed="rId3"/>
          <a:stretch>
            <a:fillRect/>
          </a:stretch>
        </p:blipFill>
        <p:spPr>
          <a:xfrm>
            <a:off x="254130" y="847326"/>
            <a:ext cx="1175626" cy="925083"/>
          </a:xfrm>
          <a:prstGeom prst="rect">
            <a:avLst/>
          </a:prstGeom>
        </p:spPr>
      </p:pic>
      <p:pic>
        <p:nvPicPr>
          <p:cNvPr id="5" name="Picture 4">
            <a:extLst>
              <a:ext uri="{FF2B5EF4-FFF2-40B4-BE49-F238E27FC236}">
                <a16:creationId xmlns:a16="http://schemas.microsoft.com/office/drawing/2014/main" id="{B13C872F-CFD3-476C-A77E-335CC6283CA7}"/>
              </a:ext>
            </a:extLst>
          </p:cNvPr>
          <p:cNvPicPr>
            <a:picLocks noChangeAspect="1"/>
          </p:cNvPicPr>
          <p:nvPr/>
        </p:nvPicPr>
        <p:blipFill>
          <a:blip r:embed="rId4"/>
          <a:stretch>
            <a:fillRect/>
          </a:stretch>
        </p:blipFill>
        <p:spPr>
          <a:xfrm>
            <a:off x="1731994" y="725328"/>
            <a:ext cx="6934381" cy="1186574"/>
          </a:xfrm>
          <a:prstGeom prst="rect">
            <a:avLst/>
          </a:prstGeom>
        </p:spPr>
      </p:pic>
      <p:pic>
        <p:nvPicPr>
          <p:cNvPr id="15" name="Picture 14">
            <a:extLst>
              <a:ext uri="{FF2B5EF4-FFF2-40B4-BE49-F238E27FC236}">
                <a16:creationId xmlns:a16="http://schemas.microsoft.com/office/drawing/2014/main" id="{6160420C-EC9F-4B46-9CFF-1B1172B7B736}"/>
              </a:ext>
            </a:extLst>
          </p:cNvPr>
          <p:cNvPicPr>
            <a:picLocks noChangeAspect="1"/>
          </p:cNvPicPr>
          <p:nvPr/>
        </p:nvPicPr>
        <p:blipFill>
          <a:blip r:embed="rId5"/>
          <a:stretch>
            <a:fillRect/>
          </a:stretch>
        </p:blipFill>
        <p:spPr>
          <a:xfrm>
            <a:off x="382708" y="2110580"/>
            <a:ext cx="3979246" cy="2242038"/>
          </a:xfrm>
          <a:prstGeom prst="rect">
            <a:avLst/>
          </a:prstGeom>
        </p:spPr>
      </p:pic>
      <p:pic>
        <p:nvPicPr>
          <p:cNvPr id="17" name="Picture 16">
            <a:extLst>
              <a:ext uri="{FF2B5EF4-FFF2-40B4-BE49-F238E27FC236}">
                <a16:creationId xmlns:a16="http://schemas.microsoft.com/office/drawing/2014/main" id="{EE5492A1-F5E2-420C-AA33-E4318870F125}"/>
              </a:ext>
            </a:extLst>
          </p:cNvPr>
          <p:cNvPicPr>
            <a:picLocks noChangeAspect="1"/>
          </p:cNvPicPr>
          <p:nvPr/>
        </p:nvPicPr>
        <p:blipFill>
          <a:blip r:embed="rId6"/>
          <a:stretch>
            <a:fillRect/>
          </a:stretch>
        </p:blipFill>
        <p:spPr>
          <a:xfrm>
            <a:off x="4497507" y="2110580"/>
            <a:ext cx="3979247" cy="2242038"/>
          </a:xfrm>
          <a:prstGeom prst="rect">
            <a:avLst/>
          </a:prstGeom>
        </p:spPr>
      </p:pic>
      <p:sp>
        <p:nvSpPr>
          <p:cNvPr id="18" name="TextBox 17">
            <a:extLst>
              <a:ext uri="{FF2B5EF4-FFF2-40B4-BE49-F238E27FC236}">
                <a16:creationId xmlns:a16="http://schemas.microsoft.com/office/drawing/2014/main" id="{758BE12A-8FFA-4156-8109-BFE101DB2710}"/>
              </a:ext>
            </a:extLst>
          </p:cNvPr>
          <p:cNvSpPr txBox="1"/>
          <p:nvPr/>
        </p:nvSpPr>
        <p:spPr>
          <a:xfrm>
            <a:off x="1119554" y="4352618"/>
            <a:ext cx="4586512" cy="523220"/>
          </a:xfrm>
          <a:prstGeom prst="rect">
            <a:avLst/>
          </a:prstGeom>
          <a:noFill/>
        </p:spPr>
        <p:txBody>
          <a:bodyPr wrap="none" rtlCol="0">
            <a:spAutoFit/>
          </a:bodyPr>
          <a:lstStyle/>
          <a:p>
            <a:r>
              <a:rPr lang="en-US" dirty="0"/>
              <a:t>SHADOW3                                                 SHADOW4</a:t>
            </a:r>
          </a:p>
          <a:p>
            <a:r>
              <a:rPr lang="en-GB" dirty="0">
                <a:hlinkClick r:id="rId7"/>
              </a:rPr>
              <a:t>https://doi.org/10.48550/arXiv.2406.16446</a:t>
            </a:r>
            <a:r>
              <a:rPr lang="en-GB" dirty="0"/>
              <a:t> </a:t>
            </a:r>
          </a:p>
        </p:txBody>
      </p:sp>
      <p:sp>
        <p:nvSpPr>
          <p:cNvPr id="19" name="Slide Number Placeholder 18">
            <a:extLst>
              <a:ext uri="{FF2B5EF4-FFF2-40B4-BE49-F238E27FC236}">
                <a16:creationId xmlns:a16="http://schemas.microsoft.com/office/drawing/2014/main" id="{3626852E-F081-4A54-8762-E1A390C9FF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76921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Wigglers (and short IDs)</a:t>
            </a:r>
            <a:endParaRPr sz="2400" dirty="0"/>
          </a:p>
        </p:txBody>
      </p:sp>
      <p:pic>
        <p:nvPicPr>
          <p:cNvPr id="8" name="Picture 7">
            <a:extLst>
              <a:ext uri="{FF2B5EF4-FFF2-40B4-BE49-F238E27FC236}">
                <a16:creationId xmlns:a16="http://schemas.microsoft.com/office/drawing/2014/main" id="{B0846A92-879A-4CA2-807C-DC0C69C9633C}"/>
              </a:ext>
            </a:extLst>
          </p:cNvPr>
          <p:cNvPicPr>
            <a:picLocks noChangeAspect="1"/>
          </p:cNvPicPr>
          <p:nvPr/>
        </p:nvPicPr>
        <p:blipFill>
          <a:blip r:embed="rId3"/>
          <a:stretch>
            <a:fillRect/>
          </a:stretch>
        </p:blipFill>
        <p:spPr>
          <a:xfrm>
            <a:off x="1928446" y="573126"/>
            <a:ext cx="5116126" cy="943399"/>
          </a:xfrm>
          <a:prstGeom prst="rect">
            <a:avLst/>
          </a:prstGeom>
        </p:spPr>
      </p:pic>
      <p:pic>
        <p:nvPicPr>
          <p:cNvPr id="13" name="Picture 12">
            <a:extLst>
              <a:ext uri="{FF2B5EF4-FFF2-40B4-BE49-F238E27FC236}">
                <a16:creationId xmlns:a16="http://schemas.microsoft.com/office/drawing/2014/main" id="{F371E153-3EBA-435A-AFF1-FE64076F378B}"/>
              </a:ext>
            </a:extLst>
          </p:cNvPr>
          <p:cNvPicPr>
            <a:picLocks noChangeAspect="1"/>
          </p:cNvPicPr>
          <p:nvPr/>
        </p:nvPicPr>
        <p:blipFill>
          <a:blip r:embed="rId4"/>
          <a:stretch>
            <a:fillRect/>
          </a:stretch>
        </p:blipFill>
        <p:spPr>
          <a:xfrm>
            <a:off x="522519" y="1463284"/>
            <a:ext cx="3065576" cy="1687919"/>
          </a:xfrm>
          <a:prstGeom prst="rect">
            <a:avLst/>
          </a:prstGeom>
        </p:spPr>
      </p:pic>
      <p:pic>
        <p:nvPicPr>
          <p:cNvPr id="14" name="Picture 13">
            <a:extLst>
              <a:ext uri="{FF2B5EF4-FFF2-40B4-BE49-F238E27FC236}">
                <a16:creationId xmlns:a16="http://schemas.microsoft.com/office/drawing/2014/main" id="{7A65BD57-238A-410B-92A0-543ACD4E2F65}"/>
              </a:ext>
            </a:extLst>
          </p:cNvPr>
          <p:cNvPicPr>
            <a:picLocks noChangeAspect="1"/>
          </p:cNvPicPr>
          <p:nvPr/>
        </p:nvPicPr>
        <p:blipFill>
          <a:blip r:embed="rId5"/>
          <a:stretch>
            <a:fillRect/>
          </a:stretch>
        </p:blipFill>
        <p:spPr>
          <a:xfrm>
            <a:off x="1207477" y="3437159"/>
            <a:ext cx="2520462" cy="1242667"/>
          </a:xfrm>
          <a:prstGeom prst="rect">
            <a:avLst/>
          </a:prstGeom>
        </p:spPr>
      </p:pic>
      <p:pic>
        <p:nvPicPr>
          <p:cNvPr id="15" name="Picture 14">
            <a:extLst>
              <a:ext uri="{FF2B5EF4-FFF2-40B4-BE49-F238E27FC236}">
                <a16:creationId xmlns:a16="http://schemas.microsoft.com/office/drawing/2014/main" id="{A14F2003-2946-4246-B930-C75F28FDFD5F}"/>
              </a:ext>
            </a:extLst>
          </p:cNvPr>
          <p:cNvPicPr>
            <a:picLocks noChangeAspect="1"/>
          </p:cNvPicPr>
          <p:nvPr/>
        </p:nvPicPr>
        <p:blipFill>
          <a:blip r:embed="rId6"/>
          <a:stretch>
            <a:fillRect/>
          </a:stretch>
        </p:blipFill>
        <p:spPr>
          <a:xfrm>
            <a:off x="5074317" y="1408137"/>
            <a:ext cx="3052473" cy="1687919"/>
          </a:xfrm>
          <a:prstGeom prst="rect">
            <a:avLst/>
          </a:prstGeom>
        </p:spPr>
      </p:pic>
      <p:pic>
        <p:nvPicPr>
          <p:cNvPr id="17" name="Picture 16">
            <a:extLst>
              <a:ext uri="{FF2B5EF4-FFF2-40B4-BE49-F238E27FC236}">
                <a16:creationId xmlns:a16="http://schemas.microsoft.com/office/drawing/2014/main" id="{239D8C6F-261D-428C-9FE4-B9FC40C446EC}"/>
              </a:ext>
            </a:extLst>
          </p:cNvPr>
          <p:cNvPicPr>
            <a:picLocks noChangeAspect="1"/>
          </p:cNvPicPr>
          <p:nvPr/>
        </p:nvPicPr>
        <p:blipFill>
          <a:blip r:embed="rId7"/>
          <a:stretch>
            <a:fillRect/>
          </a:stretch>
        </p:blipFill>
        <p:spPr>
          <a:xfrm>
            <a:off x="5540800" y="3437159"/>
            <a:ext cx="2524809" cy="1181733"/>
          </a:xfrm>
          <a:prstGeom prst="rect">
            <a:avLst/>
          </a:prstGeom>
        </p:spPr>
      </p:pic>
      <p:sp>
        <p:nvSpPr>
          <p:cNvPr id="18" name="TextBox 17">
            <a:extLst>
              <a:ext uri="{FF2B5EF4-FFF2-40B4-BE49-F238E27FC236}">
                <a16:creationId xmlns:a16="http://schemas.microsoft.com/office/drawing/2014/main" id="{CAD5E60D-8956-46F9-BC13-08DF81390E31}"/>
              </a:ext>
            </a:extLst>
          </p:cNvPr>
          <p:cNvSpPr txBox="1"/>
          <p:nvPr/>
        </p:nvSpPr>
        <p:spPr>
          <a:xfrm>
            <a:off x="319874" y="3142443"/>
            <a:ext cx="8504251" cy="307777"/>
          </a:xfrm>
          <a:prstGeom prst="rect">
            <a:avLst/>
          </a:prstGeom>
          <a:noFill/>
        </p:spPr>
        <p:txBody>
          <a:bodyPr wrap="none" rtlCol="0">
            <a:spAutoFit/>
          </a:bodyPr>
          <a:lstStyle/>
          <a:p>
            <a:r>
              <a:rPr lang="en-US" dirty="0"/>
              <a:t>ALS 3 bending magnets for IR radiation                       ESRF BM18 Triple Pole Wiggler and adjacent BMs</a:t>
            </a:r>
            <a:endParaRPr lang="en-GB" dirty="0"/>
          </a:p>
        </p:txBody>
      </p:sp>
      <p:sp>
        <p:nvSpPr>
          <p:cNvPr id="19" name="Slide Number Placeholder 18">
            <a:extLst>
              <a:ext uri="{FF2B5EF4-FFF2-40B4-BE49-F238E27FC236}">
                <a16:creationId xmlns:a16="http://schemas.microsoft.com/office/drawing/2014/main" id="{914EC5F7-73DB-4D8F-82AA-3F2E5B780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18029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Gaussian Undulator (on-resonance!!)</a:t>
            </a:r>
            <a:endParaRPr sz="2400" dirty="0"/>
          </a:p>
        </p:txBody>
      </p:sp>
      <p:sp>
        <p:nvSpPr>
          <p:cNvPr id="29" name="TextBox 28">
            <a:extLst>
              <a:ext uri="{FF2B5EF4-FFF2-40B4-BE49-F238E27FC236}">
                <a16:creationId xmlns:a16="http://schemas.microsoft.com/office/drawing/2014/main" id="{A6CEEA90-A9DB-2B21-A1B3-69AC2F956483}"/>
              </a:ext>
            </a:extLst>
          </p:cNvPr>
          <p:cNvSpPr txBox="1"/>
          <p:nvPr/>
        </p:nvSpPr>
        <p:spPr>
          <a:xfrm>
            <a:off x="209727" y="1231961"/>
            <a:ext cx="7622600" cy="830997"/>
          </a:xfrm>
          <a:prstGeom prst="rect">
            <a:avLst/>
          </a:prstGeom>
          <a:solidFill>
            <a:schemeClr val="lt1"/>
          </a:solidFill>
        </p:spPr>
        <p:txBody>
          <a:bodyPr wrap="none" rtlCol="0">
            <a:spAutoFit/>
          </a:bodyPr>
          <a:lstStyle/>
          <a:p>
            <a:r>
              <a:rPr lang="en-US" sz="2400" dirty="0">
                <a:solidFill>
                  <a:schemeClr val="accent1"/>
                </a:solidFill>
                <a:latin typeface="Calibri"/>
                <a:cs typeface="Calibri"/>
              </a:rPr>
              <a:t>Fake Geometrical Source</a:t>
            </a:r>
          </a:p>
          <a:p>
            <a:r>
              <a:rPr lang="en-US" sz="2400" dirty="0">
                <a:solidFill>
                  <a:schemeClr val="accent1"/>
                </a:solidFill>
                <a:latin typeface="Calibri"/>
                <a:cs typeface="Calibri"/>
              </a:rPr>
              <a:t>(Gaussian spatial + Gaussian divergency + e- energy spread)</a:t>
            </a:r>
          </a:p>
        </p:txBody>
      </p:sp>
      <p:pic>
        <p:nvPicPr>
          <p:cNvPr id="2" name="Picture 1">
            <a:extLst>
              <a:ext uri="{FF2B5EF4-FFF2-40B4-BE49-F238E27FC236}">
                <a16:creationId xmlns:a16="http://schemas.microsoft.com/office/drawing/2014/main" id="{5E2CC662-4B3E-4074-8E49-15400EFB0462}"/>
              </a:ext>
            </a:extLst>
          </p:cNvPr>
          <p:cNvPicPr>
            <a:picLocks noChangeAspect="1"/>
          </p:cNvPicPr>
          <p:nvPr/>
        </p:nvPicPr>
        <p:blipFill>
          <a:blip r:embed="rId3"/>
          <a:stretch>
            <a:fillRect/>
          </a:stretch>
        </p:blipFill>
        <p:spPr>
          <a:xfrm>
            <a:off x="152879" y="2056435"/>
            <a:ext cx="3452446" cy="2170339"/>
          </a:xfrm>
          <a:prstGeom prst="rect">
            <a:avLst/>
          </a:prstGeom>
        </p:spPr>
      </p:pic>
      <p:pic>
        <p:nvPicPr>
          <p:cNvPr id="4" name="Picture 3">
            <a:extLst>
              <a:ext uri="{FF2B5EF4-FFF2-40B4-BE49-F238E27FC236}">
                <a16:creationId xmlns:a16="http://schemas.microsoft.com/office/drawing/2014/main" id="{986850C7-E92F-4A42-88ED-4A565A82A784}"/>
              </a:ext>
            </a:extLst>
          </p:cNvPr>
          <p:cNvPicPr>
            <a:picLocks noChangeAspect="1"/>
          </p:cNvPicPr>
          <p:nvPr/>
        </p:nvPicPr>
        <p:blipFill>
          <a:blip r:embed="rId4"/>
          <a:stretch>
            <a:fillRect/>
          </a:stretch>
        </p:blipFill>
        <p:spPr>
          <a:xfrm>
            <a:off x="687909" y="791942"/>
            <a:ext cx="664046" cy="522528"/>
          </a:xfrm>
          <a:prstGeom prst="rect">
            <a:avLst/>
          </a:prstGeom>
        </p:spPr>
      </p:pic>
      <p:pic>
        <p:nvPicPr>
          <p:cNvPr id="6" name="Picture 5">
            <a:extLst>
              <a:ext uri="{FF2B5EF4-FFF2-40B4-BE49-F238E27FC236}">
                <a16:creationId xmlns:a16="http://schemas.microsoft.com/office/drawing/2014/main" id="{61483CC2-FB21-4E96-91B0-40B03418DDCF}"/>
              </a:ext>
            </a:extLst>
          </p:cNvPr>
          <p:cNvPicPr>
            <a:picLocks noChangeAspect="1"/>
          </p:cNvPicPr>
          <p:nvPr/>
        </p:nvPicPr>
        <p:blipFill>
          <a:blip r:embed="rId5"/>
          <a:stretch>
            <a:fillRect/>
          </a:stretch>
        </p:blipFill>
        <p:spPr>
          <a:xfrm>
            <a:off x="4718539" y="2089879"/>
            <a:ext cx="4100660" cy="2263392"/>
          </a:xfrm>
          <a:prstGeom prst="rect">
            <a:avLst/>
          </a:prstGeom>
        </p:spPr>
      </p:pic>
      <p:pic>
        <p:nvPicPr>
          <p:cNvPr id="5" name="Picture 4">
            <a:extLst>
              <a:ext uri="{FF2B5EF4-FFF2-40B4-BE49-F238E27FC236}">
                <a16:creationId xmlns:a16="http://schemas.microsoft.com/office/drawing/2014/main" id="{017A6FD6-B907-4CF8-B2BB-2941F859C503}"/>
              </a:ext>
            </a:extLst>
          </p:cNvPr>
          <p:cNvPicPr>
            <a:picLocks noChangeAspect="1"/>
          </p:cNvPicPr>
          <p:nvPr/>
        </p:nvPicPr>
        <p:blipFill>
          <a:blip r:embed="rId6"/>
          <a:stretch>
            <a:fillRect/>
          </a:stretch>
        </p:blipFill>
        <p:spPr>
          <a:xfrm>
            <a:off x="2784231" y="3032686"/>
            <a:ext cx="1934308" cy="1796880"/>
          </a:xfrm>
          <a:prstGeom prst="rect">
            <a:avLst/>
          </a:prstGeom>
        </p:spPr>
      </p:pic>
      <p:sp>
        <p:nvSpPr>
          <p:cNvPr id="7" name="Rectangle 6">
            <a:extLst>
              <a:ext uri="{FF2B5EF4-FFF2-40B4-BE49-F238E27FC236}">
                <a16:creationId xmlns:a16="http://schemas.microsoft.com/office/drawing/2014/main" id="{5FA1F08D-CA10-4A2A-BF72-7BBC574E7B5A}"/>
              </a:ext>
            </a:extLst>
          </p:cNvPr>
          <p:cNvSpPr/>
          <p:nvPr/>
        </p:nvSpPr>
        <p:spPr>
          <a:xfrm>
            <a:off x="7754815" y="1066800"/>
            <a:ext cx="1179458" cy="498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DBE21EDF-B4F6-4528-A1BD-3A1A2EC62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3" name="Picture 2">
            <a:extLst>
              <a:ext uri="{FF2B5EF4-FFF2-40B4-BE49-F238E27FC236}">
                <a16:creationId xmlns:a16="http://schemas.microsoft.com/office/drawing/2014/main" id="{B4D7FE53-7205-7569-987A-5F67CBBA2D6D}"/>
              </a:ext>
            </a:extLst>
          </p:cNvPr>
          <p:cNvPicPr>
            <a:picLocks noChangeAspect="1"/>
          </p:cNvPicPr>
          <p:nvPr/>
        </p:nvPicPr>
        <p:blipFill rotWithShape="1">
          <a:blip r:embed="rId7"/>
          <a:srcRect t="3671"/>
          <a:stretch/>
        </p:blipFill>
        <p:spPr>
          <a:xfrm>
            <a:off x="3568095" y="623020"/>
            <a:ext cx="5328948" cy="893548"/>
          </a:xfrm>
          <a:prstGeom prst="rect">
            <a:avLst/>
          </a:prstGeom>
        </p:spPr>
      </p:pic>
    </p:spTree>
    <p:extLst>
      <p:ext uri="{BB962C8B-B14F-4D97-AF65-F5344CB8AC3E}">
        <p14:creationId xmlns:p14="http://schemas.microsoft.com/office/powerpoint/2010/main" val="167975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67175" y="55741"/>
            <a:ext cx="8954100" cy="553968"/>
          </a:xfrm>
        </p:spPr>
        <p:txBody>
          <a:bodyPr/>
          <a:lstStyle/>
          <a:p>
            <a:pPr>
              <a:buNone/>
            </a:pPr>
            <a:r>
              <a:rPr lang="en-US" sz="2400" dirty="0"/>
              <a:t>Outline</a:t>
            </a:r>
          </a:p>
        </p:txBody>
      </p:sp>
      <p:sp>
        <p:nvSpPr>
          <p:cNvPr id="24" name="TextBox 23">
            <a:extLst>
              <a:ext uri="{FF2B5EF4-FFF2-40B4-BE49-F238E27FC236}">
                <a16:creationId xmlns:a16="http://schemas.microsoft.com/office/drawing/2014/main" id="{90372247-E1FA-BD6E-8F03-45DAB67F5976}"/>
              </a:ext>
            </a:extLst>
          </p:cNvPr>
          <p:cNvSpPr txBox="1"/>
          <p:nvPr/>
        </p:nvSpPr>
        <p:spPr>
          <a:xfrm>
            <a:off x="696062" y="849638"/>
            <a:ext cx="6894630" cy="3108543"/>
          </a:xfrm>
          <a:prstGeom prst="rect">
            <a:avLst/>
          </a:prstGeom>
          <a:noFill/>
        </p:spPr>
        <p:txBody>
          <a:bodyPr wrap="square" rtlCol="0">
            <a:spAutoFit/>
          </a:bodyPr>
          <a:lstStyle/>
          <a:p>
            <a:pPr marL="285750" indent="-285750">
              <a:buFont typeface="Arial" panose="020B0604020202020204" pitchFamily="34" charset="0"/>
              <a:buChar char="•"/>
            </a:pPr>
            <a:r>
              <a:rPr lang="en-US" dirty="0"/>
              <a:t>Generalities</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r>
              <a:rPr lang="en-US" dirty="0"/>
              <a:t>SHADOW history</a:t>
            </a:r>
          </a:p>
          <a:p>
            <a:pPr marL="285750" indent="-285750">
              <a:buFont typeface="Arial" panose="020B0604020202020204" pitchFamily="34" charset="0"/>
              <a:buChar char="•"/>
            </a:pPr>
            <a:r>
              <a:rPr lang="en-US" dirty="0"/>
              <a:t>How it works?</a:t>
            </a:r>
          </a:p>
          <a:p>
            <a:pPr marL="285750" indent="-285750">
              <a:buFont typeface="Arial" panose="020B0604020202020204" pitchFamily="34" charset="0"/>
              <a:buChar char="•"/>
            </a:pPr>
            <a:r>
              <a:rPr lang="en-US" dirty="0"/>
              <a:t>Python API</a:t>
            </a:r>
          </a:p>
          <a:p>
            <a:pPr marL="285750" indent="-285750">
              <a:buFont typeface="Arial" panose="020B0604020202020204" pitchFamily="34" charset="0"/>
              <a:buChar char="•"/>
            </a:pPr>
            <a:r>
              <a:rPr lang="en-US" dirty="0"/>
              <a:t>Internals: optical surfaces, physical optics</a:t>
            </a:r>
          </a:p>
          <a:p>
            <a:pPr marL="285750" indent="-285750">
              <a:buFont typeface="Arial" panose="020B0604020202020204" pitchFamily="34" charset="0"/>
              <a:buChar char="•"/>
            </a:pPr>
            <a:r>
              <a:rPr lang="en-US" dirty="0"/>
              <a:t>Sources: geometrical, synchrotron</a:t>
            </a:r>
          </a:p>
          <a:p>
            <a:pPr marL="285750" indent="-285750">
              <a:buFont typeface="Arial" panose="020B0604020202020204" pitchFamily="34" charset="0"/>
              <a:buChar char="•"/>
            </a:pPr>
            <a:r>
              <a:rPr lang="en-US" dirty="0"/>
              <a:t>Reference frame and continuation planes</a:t>
            </a:r>
          </a:p>
          <a:p>
            <a:pPr marL="285750" indent="-285750">
              <a:buFont typeface="Arial" panose="020B0604020202020204" pitchFamily="34" charset="0"/>
              <a:buChar char="•"/>
            </a:pPr>
            <a:r>
              <a:rPr lang="en-US" dirty="0"/>
              <a:t>Components: mirrors, monochromators (gratings, crystals and multilayers)</a:t>
            </a:r>
          </a:p>
          <a:p>
            <a:pPr marL="285750" indent="-285750">
              <a:buFont typeface="Arial" panose="020B0604020202020204" pitchFamily="34" charset="0"/>
              <a:buChar char="•"/>
            </a:pPr>
            <a:r>
              <a:rPr lang="en-US" dirty="0"/>
              <a:t>X-ray lenses</a:t>
            </a:r>
          </a:p>
          <a:p>
            <a:pPr marL="285750" indent="-285750">
              <a:buFont typeface="Arial" panose="020B0604020202020204" pitchFamily="34" charset="0"/>
              <a:buChar char="•"/>
            </a:pPr>
            <a:r>
              <a:rPr lang="en-US" dirty="0"/>
              <a:t>External surfaces</a:t>
            </a:r>
          </a:p>
          <a:p>
            <a:pPr marL="285750" indent="-285750">
              <a:buFont typeface="Arial" panose="020B0604020202020204" pitchFamily="34" charset="0"/>
              <a:buChar char="•"/>
            </a:pPr>
            <a:r>
              <a:rPr lang="en-US" dirty="0"/>
              <a:t>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3BAAA39-4616-46DA-8C51-5B5039AFD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65548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10" name="Picture 9">
            <a:extLst>
              <a:ext uri="{FF2B5EF4-FFF2-40B4-BE49-F238E27FC236}">
                <a16:creationId xmlns:a16="http://schemas.microsoft.com/office/drawing/2014/main" id="{038893DC-063B-4794-69C5-327B401FD231}"/>
              </a:ext>
            </a:extLst>
          </p:cNvPr>
          <p:cNvPicPr>
            <a:picLocks noChangeAspect="1"/>
          </p:cNvPicPr>
          <p:nvPr/>
        </p:nvPicPr>
        <p:blipFill>
          <a:blip r:embed="rId3"/>
          <a:stretch>
            <a:fillRect/>
          </a:stretch>
        </p:blipFill>
        <p:spPr>
          <a:xfrm>
            <a:off x="64312" y="831574"/>
            <a:ext cx="3390543" cy="2092323"/>
          </a:xfrm>
          <a:prstGeom prst="rect">
            <a:avLst/>
          </a:prstGeom>
        </p:spPr>
      </p:pic>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Undulator Light Source (Full undulator)</a:t>
            </a:r>
            <a:endParaRPr sz="2400" dirty="0"/>
          </a:p>
        </p:txBody>
      </p:sp>
      <p:pic>
        <p:nvPicPr>
          <p:cNvPr id="4" name="Picture 3">
            <a:extLst>
              <a:ext uri="{FF2B5EF4-FFF2-40B4-BE49-F238E27FC236}">
                <a16:creationId xmlns:a16="http://schemas.microsoft.com/office/drawing/2014/main" id="{E15F4D55-3504-2DDE-C06A-A1E829FA44D3}"/>
              </a:ext>
            </a:extLst>
          </p:cNvPr>
          <p:cNvPicPr>
            <a:picLocks noChangeAspect="1"/>
          </p:cNvPicPr>
          <p:nvPr/>
        </p:nvPicPr>
        <p:blipFill>
          <a:blip r:embed="rId4"/>
          <a:stretch>
            <a:fillRect/>
          </a:stretch>
        </p:blipFill>
        <p:spPr>
          <a:xfrm>
            <a:off x="2647021" y="3265764"/>
            <a:ext cx="1893439" cy="1428269"/>
          </a:xfrm>
          <a:prstGeom prst="rect">
            <a:avLst/>
          </a:prstGeom>
        </p:spPr>
      </p:pic>
      <p:sp>
        <p:nvSpPr>
          <p:cNvPr id="5" name="TextBox 4">
            <a:extLst>
              <a:ext uri="{FF2B5EF4-FFF2-40B4-BE49-F238E27FC236}">
                <a16:creationId xmlns:a16="http://schemas.microsoft.com/office/drawing/2014/main" id="{E1A58FAC-6E37-989C-7041-6D008F2F2966}"/>
              </a:ext>
            </a:extLst>
          </p:cNvPr>
          <p:cNvSpPr txBox="1"/>
          <p:nvPr/>
        </p:nvSpPr>
        <p:spPr>
          <a:xfrm>
            <a:off x="3148442" y="2949887"/>
            <a:ext cx="1175322" cy="338554"/>
          </a:xfrm>
          <a:prstGeom prst="rect">
            <a:avLst/>
          </a:prstGeom>
          <a:noFill/>
        </p:spPr>
        <p:txBody>
          <a:bodyPr wrap="none" rtlCol="0">
            <a:spAutoFit/>
          </a:bodyPr>
          <a:lstStyle/>
          <a:p>
            <a:r>
              <a:rPr lang="en-US" sz="1600" dirty="0"/>
              <a:t>789.938eV</a:t>
            </a:r>
            <a:endParaRPr lang="en-US" sz="1600" dirty="0">
              <a:solidFill>
                <a:schemeClr val="tx2"/>
              </a:solidFill>
              <a:latin typeface="Calibri"/>
              <a:cs typeface="Calibri"/>
            </a:endParaRPr>
          </a:p>
        </p:txBody>
      </p:sp>
      <p:pic>
        <p:nvPicPr>
          <p:cNvPr id="6" name="Picture 5">
            <a:extLst>
              <a:ext uri="{FF2B5EF4-FFF2-40B4-BE49-F238E27FC236}">
                <a16:creationId xmlns:a16="http://schemas.microsoft.com/office/drawing/2014/main" id="{3784AFB1-C464-9168-8679-934029C30C09}"/>
              </a:ext>
            </a:extLst>
          </p:cNvPr>
          <p:cNvPicPr>
            <a:picLocks noChangeAspect="1"/>
          </p:cNvPicPr>
          <p:nvPr/>
        </p:nvPicPr>
        <p:blipFill>
          <a:blip r:embed="rId5"/>
          <a:stretch>
            <a:fillRect/>
          </a:stretch>
        </p:blipFill>
        <p:spPr>
          <a:xfrm>
            <a:off x="4794626" y="3252845"/>
            <a:ext cx="1961990" cy="1455143"/>
          </a:xfrm>
          <a:prstGeom prst="rect">
            <a:avLst/>
          </a:prstGeom>
        </p:spPr>
      </p:pic>
      <p:sp>
        <p:nvSpPr>
          <p:cNvPr id="7" name="TextBox 6">
            <a:extLst>
              <a:ext uri="{FF2B5EF4-FFF2-40B4-BE49-F238E27FC236}">
                <a16:creationId xmlns:a16="http://schemas.microsoft.com/office/drawing/2014/main" id="{ABE855EA-DDB7-06AD-2E0B-63697C13C4F3}"/>
              </a:ext>
            </a:extLst>
          </p:cNvPr>
          <p:cNvSpPr txBox="1"/>
          <p:nvPr/>
        </p:nvSpPr>
        <p:spPr>
          <a:xfrm>
            <a:off x="5260807" y="2912647"/>
            <a:ext cx="1175322" cy="338554"/>
          </a:xfrm>
          <a:prstGeom prst="rect">
            <a:avLst/>
          </a:prstGeom>
          <a:noFill/>
        </p:spPr>
        <p:txBody>
          <a:bodyPr wrap="none" rtlCol="0">
            <a:spAutoFit/>
          </a:bodyPr>
          <a:lstStyle/>
          <a:p>
            <a:r>
              <a:rPr lang="en-US" sz="1600" dirty="0"/>
              <a:t>806.060eV</a:t>
            </a:r>
            <a:endParaRPr lang="en-US" sz="1600" dirty="0">
              <a:solidFill>
                <a:schemeClr val="tx2"/>
              </a:solidFill>
              <a:latin typeface="Calibri"/>
              <a:cs typeface="Calibri"/>
            </a:endParaRPr>
          </a:p>
        </p:txBody>
      </p:sp>
      <p:pic>
        <p:nvPicPr>
          <p:cNvPr id="8" name="Picture 7">
            <a:extLst>
              <a:ext uri="{FF2B5EF4-FFF2-40B4-BE49-F238E27FC236}">
                <a16:creationId xmlns:a16="http://schemas.microsoft.com/office/drawing/2014/main" id="{FE61D349-0D55-5B72-8A6D-333BD421A082}"/>
              </a:ext>
            </a:extLst>
          </p:cNvPr>
          <p:cNvPicPr>
            <a:picLocks noChangeAspect="1"/>
          </p:cNvPicPr>
          <p:nvPr/>
        </p:nvPicPr>
        <p:blipFill>
          <a:blip r:embed="rId6"/>
          <a:stretch>
            <a:fillRect/>
          </a:stretch>
        </p:blipFill>
        <p:spPr>
          <a:xfrm>
            <a:off x="7010782" y="3265764"/>
            <a:ext cx="2010493" cy="1496023"/>
          </a:xfrm>
          <a:prstGeom prst="rect">
            <a:avLst/>
          </a:prstGeom>
        </p:spPr>
      </p:pic>
      <p:sp>
        <p:nvSpPr>
          <p:cNvPr id="9" name="TextBox 8">
            <a:extLst>
              <a:ext uri="{FF2B5EF4-FFF2-40B4-BE49-F238E27FC236}">
                <a16:creationId xmlns:a16="http://schemas.microsoft.com/office/drawing/2014/main" id="{481050C8-745F-F281-91F9-29074FF59443}"/>
              </a:ext>
            </a:extLst>
          </p:cNvPr>
          <p:cNvSpPr txBox="1"/>
          <p:nvPr/>
        </p:nvSpPr>
        <p:spPr>
          <a:xfrm>
            <a:off x="7613801" y="2949166"/>
            <a:ext cx="1175322" cy="338554"/>
          </a:xfrm>
          <a:prstGeom prst="rect">
            <a:avLst/>
          </a:prstGeom>
          <a:noFill/>
        </p:spPr>
        <p:txBody>
          <a:bodyPr wrap="none" rtlCol="0">
            <a:spAutoFit/>
          </a:bodyPr>
          <a:lstStyle/>
          <a:p>
            <a:r>
              <a:rPr lang="en-US" sz="1600" dirty="0"/>
              <a:t>814.121eV</a:t>
            </a:r>
            <a:endParaRPr lang="en-US" sz="1600" dirty="0">
              <a:solidFill>
                <a:schemeClr val="tx2"/>
              </a:solidFill>
              <a:latin typeface="Calibri"/>
              <a:cs typeface="Calibri"/>
            </a:endParaRPr>
          </a:p>
        </p:txBody>
      </p:sp>
      <p:cxnSp>
        <p:nvCxnSpPr>
          <p:cNvPr id="14" name="Straight Arrow Connector 13">
            <a:extLst>
              <a:ext uri="{FF2B5EF4-FFF2-40B4-BE49-F238E27FC236}">
                <a16:creationId xmlns:a16="http://schemas.microsoft.com/office/drawing/2014/main" id="{BC9DB054-8703-82E6-E999-559B290E64E4}"/>
              </a:ext>
            </a:extLst>
          </p:cNvPr>
          <p:cNvCxnSpPr>
            <a:cxnSpLocks/>
          </p:cNvCxnSpPr>
          <p:nvPr/>
        </p:nvCxnSpPr>
        <p:spPr>
          <a:xfrm>
            <a:off x="1801496" y="1222818"/>
            <a:ext cx="3227159" cy="20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8C4000-0D88-3140-7C29-24F03BE28B21}"/>
              </a:ext>
            </a:extLst>
          </p:cNvPr>
          <p:cNvCxnSpPr>
            <a:cxnSpLocks/>
          </p:cNvCxnSpPr>
          <p:nvPr/>
        </p:nvCxnSpPr>
        <p:spPr>
          <a:xfrm>
            <a:off x="2066312" y="2142331"/>
            <a:ext cx="5655908" cy="7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0C6935-EA5A-41F2-B7EB-F1F9E82DDCF0}"/>
              </a:ext>
            </a:extLst>
          </p:cNvPr>
          <p:cNvCxnSpPr>
            <a:cxnSpLocks/>
          </p:cNvCxnSpPr>
          <p:nvPr/>
        </p:nvCxnSpPr>
        <p:spPr>
          <a:xfrm>
            <a:off x="1354874" y="1535043"/>
            <a:ext cx="1605775" cy="158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37BBB2D-456A-485D-9C73-845D6FACDEB3}"/>
              </a:ext>
            </a:extLst>
          </p:cNvPr>
          <p:cNvPicPr>
            <a:picLocks noChangeAspect="1"/>
          </p:cNvPicPr>
          <p:nvPr/>
        </p:nvPicPr>
        <p:blipFill>
          <a:blip r:embed="rId7"/>
          <a:stretch>
            <a:fillRect/>
          </a:stretch>
        </p:blipFill>
        <p:spPr>
          <a:xfrm>
            <a:off x="380349" y="2949166"/>
            <a:ext cx="778349" cy="571515"/>
          </a:xfrm>
          <a:prstGeom prst="rect">
            <a:avLst/>
          </a:prstGeom>
        </p:spPr>
      </p:pic>
      <p:sp>
        <p:nvSpPr>
          <p:cNvPr id="20" name="TextBox 19">
            <a:extLst>
              <a:ext uri="{FF2B5EF4-FFF2-40B4-BE49-F238E27FC236}">
                <a16:creationId xmlns:a16="http://schemas.microsoft.com/office/drawing/2014/main" id="{25C70D91-F50E-49DB-9D7C-D5664A7F703D}"/>
              </a:ext>
            </a:extLst>
          </p:cNvPr>
          <p:cNvSpPr txBox="1"/>
          <p:nvPr/>
        </p:nvSpPr>
        <p:spPr>
          <a:xfrm>
            <a:off x="4106431" y="831574"/>
            <a:ext cx="4682692" cy="1569660"/>
          </a:xfrm>
          <a:prstGeom prst="rect">
            <a:avLst/>
          </a:prstGeom>
          <a:noFill/>
        </p:spPr>
        <p:txBody>
          <a:bodyPr wrap="none" rtlCol="0">
            <a:spAutoFit/>
          </a:bodyPr>
          <a:lstStyle/>
          <a:p>
            <a:r>
              <a:rPr lang="en-US" sz="1200" dirty="0"/>
              <a:t>Highly improved!</a:t>
            </a:r>
          </a:p>
          <a:p>
            <a:pPr marL="285750" indent="-285750">
              <a:buFont typeface="Arial" panose="020B0604020202020204" pitchFamily="34" charset="0"/>
              <a:buChar char="•"/>
            </a:pPr>
            <a:r>
              <a:rPr lang="en-US" sz="1200" dirty="0"/>
              <a:t>Spectrum calculation</a:t>
            </a:r>
          </a:p>
          <a:p>
            <a:pPr marL="285750" indent="-285750">
              <a:buFont typeface="Arial" panose="020B0604020202020204" pitchFamily="34" charset="0"/>
              <a:buChar char="•"/>
            </a:pPr>
            <a:r>
              <a:rPr lang="en-US" sz="1200" dirty="0"/>
              <a:t>3 models (internal, </a:t>
            </a:r>
            <a:r>
              <a:rPr lang="en-US" sz="1200" dirty="0" err="1"/>
              <a:t>pySRU</a:t>
            </a:r>
            <a:r>
              <a:rPr lang="en-US" sz="1200" dirty="0"/>
              <a:t>, SRW)</a:t>
            </a:r>
          </a:p>
          <a:p>
            <a:pPr lvl="4"/>
            <a:r>
              <a:rPr lang="en-US" sz="1200" dirty="0"/>
              <a:t>	For far field (very good agreement)</a:t>
            </a:r>
          </a:p>
          <a:p>
            <a:pPr lvl="2"/>
            <a:r>
              <a:rPr lang="en-US" sz="1200" dirty="0"/>
              <a:t>	For backpropagation (diffraction-limited size): “tricky”</a:t>
            </a:r>
          </a:p>
          <a:p>
            <a:pPr marL="285750" lvl="2" indent="-285750">
              <a:buFont typeface="Arial" panose="020B0604020202020204" pitchFamily="34" charset="0"/>
              <a:buChar char="•"/>
            </a:pPr>
            <a:r>
              <a:rPr lang="en-US" sz="1200" dirty="0"/>
              <a:t>Monochromatic source (also including e- energy dispersion)</a:t>
            </a:r>
          </a:p>
          <a:p>
            <a:pPr marL="285750" lvl="2" indent="-285750">
              <a:buFont typeface="Arial" panose="020B0604020202020204" pitchFamily="34" charset="0"/>
              <a:buChar char="•"/>
            </a:pPr>
            <a:r>
              <a:rPr lang="en-US" sz="1200" dirty="0"/>
              <a:t>Polychromatic source</a:t>
            </a:r>
          </a:p>
          <a:p>
            <a:pPr marL="285750" lvl="2" indent="-285750">
              <a:buFont typeface="Arial" panose="020B0604020202020204" pitchFamily="34" charset="0"/>
              <a:buChar char="•"/>
            </a:pPr>
            <a:r>
              <a:rPr lang="en-US" sz="1200" dirty="0"/>
              <a:t>Reference: </a:t>
            </a:r>
            <a:r>
              <a:rPr lang="en-US" sz="1200" dirty="0">
                <a:hlinkClick r:id="rId8"/>
              </a:rPr>
              <a:t>https://doi.org/10.1107/S1600577525000190</a:t>
            </a:r>
            <a:r>
              <a:rPr lang="en-US" sz="1200" dirty="0"/>
              <a:t> </a:t>
            </a:r>
            <a:endParaRPr lang="en-GB" sz="1200" dirty="0"/>
          </a:p>
        </p:txBody>
      </p:sp>
      <p:sp>
        <p:nvSpPr>
          <p:cNvPr id="21" name="Slide Number Placeholder 20">
            <a:extLst>
              <a:ext uri="{FF2B5EF4-FFF2-40B4-BE49-F238E27FC236}">
                <a16:creationId xmlns:a16="http://schemas.microsoft.com/office/drawing/2014/main" id="{5FDA6CD7-212A-47A9-B378-19EF481105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36136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Electric Field Management</a:t>
            </a:r>
            <a:endParaRPr sz="2400" dirty="0"/>
          </a:p>
        </p:txBody>
      </p:sp>
      <p:pic>
        <p:nvPicPr>
          <p:cNvPr id="12" name="Picture 11">
            <a:extLst>
              <a:ext uri="{FF2B5EF4-FFF2-40B4-BE49-F238E27FC236}">
                <a16:creationId xmlns:a16="http://schemas.microsoft.com/office/drawing/2014/main" id="{F63D5FC8-D9BD-41F0-8801-A997D9607B90}"/>
              </a:ext>
            </a:extLst>
          </p:cNvPr>
          <p:cNvPicPr>
            <a:picLocks noChangeAspect="1"/>
          </p:cNvPicPr>
          <p:nvPr/>
        </p:nvPicPr>
        <p:blipFill>
          <a:blip r:embed="rId3"/>
          <a:stretch>
            <a:fillRect/>
          </a:stretch>
        </p:blipFill>
        <p:spPr>
          <a:xfrm>
            <a:off x="398023" y="930260"/>
            <a:ext cx="2694285" cy="272150"/>
          </a:xfrm>
          <a:prstGeom prst="rect">
            <a:avLst/>
          </a:prstGeom>
        </p:spPr>
      </p:pic>
      <p:pic>
        <p:nvPicPr>
          <p:cNvPr id="13" name="Picture 12">
            <a:extLst>
              <a:ext uri="{FF2B5EF4-FFF2-40B4-BE49-F238E27FC236}">
                <a16:creationId xmlns:a16="http://schemas.microsoft.com/office/drawing/2014/main" id="{2CD06FD6-0243-48BB-8111-663FC03C2D03}"/>
              </a:ext>
            </a:extLst>
          </p:cNvPr>
          <p:cNvPicPr>
            <a:picLocks noChangeAspect="1"/>
          </p:cNvPicPr>
          <p:nvPr/>
        </p:nvPicPr>
        <p:blipFill>
          <a:blip r:embed="rId4"/>
          <a:stretch>
            <a:fillRect/>
          </a:stretch>
        </p:blipFill>
        <p:spPr>
          <a:xfrm>
            <a:off x="2277004" y="1390677"/>
            <a:ext cx="3102510" cy="321137"/>
          </a:xfrm>
          <a:prstGeom prst="rect">
            <a:avLst/>
          </a:prstGeom>
        </p:spPr>
      </p:pic>
      <p:pic>
        <p:nvPicPr>
          <p:cNvPr id="16" name="Picture 15">
            <a:extLst>
              <a:ext uri="{FF2B5EF4-FFF2-40B4-BE49-F238E27FC236}">
                <a16:creationId xmlns:a16="http://schemas.microsoft.com/office/drawing/2014/main" id="{3CFE7BBE-F7C0-4806-B9EF-31453BF5886B}"/>
              </a:ext>
            </a:extLst>
          </p:cNvPr>
          <p:cNvPicPr>
            <a:picLocks noChangeAspect="1"/>
          </p:cNvPicPr>
          <p:nvPr/>
        </p:nvPicPr>
        <p:blipFill>
          <a:blip r:embed="rId5"/>
          <a:stretch>
            <a:fillRect/>
          </a:stretch>
        </p:blipFill>
        <p:spPr>
          <a:xfrm>
            <a:off x="398023" y="1390677"/>
            <a:ext cx="1485939" cy="283036"/>
          </a:xfrm>
          <a:prstGeom prst="rect">
            <a:avLst/>
          </a:prstGeom>
        </p:spPr>
      </p:pic>
      <p:pic>
        <p:nvPicPr>
          <p:cNvPr id="17" name="Picture 16">
            <a:extLst>
              <a:ext uri="{FF2B5EF4-FFF2-40B4-BE49-F238E27FC236}">
                <a16:creationId xmlns:a16="http://schemas.microsoft.com/office/drawing/2014/main" id="{B0D01F7C-D848-42A5-8785-DCBB276FE499}"/>
              </a:ext>
            </a:extLst>
          </p:cNvPr>
          <p:cNvPicPr>
            <a:picLocks noChangeAspect="1"/>
          </p:cNvPicPr>
          <p:nvPr/>
        </p:nvPicPr>
        <p:blipFill>
          <a:blip r:embed="rId6"/>
          <a:stretch>
            <a:fillRect/>
          </a:stretch>
        </p:blipFill>
        <p:spPr>
          <a:xfrm>
            <a:off x="5580891" y="1390677"/>
            <a:ext cx="2264288" cy="304808"/>
          </a:xfrm>
          <a:prstGeom prst="rect">
            <a:avLst/>
          </a:prstGeom>
        </p:spPr>
      </p:pic>
      <p:pic>
        <p:nvPicPr>
          <p:cNvPr id="18" name="Picture 17">
            <a:extLst>
              <a:ext uri="{FF2B5EF4-FFF2-40B4-BE49-F238E27FC236}">
                <a16:creationId xmlns:a16="http://schemas.microsoft.com/office/drawing/2014/main" id="{271E82CA-843B-4405-A568-FB85FC6D2C47}"/>
              </a:ext>
            </a:extLst>
          </p:cNvPr>
          <p:cNvPicPr>
            <a:picLocks noChangeAspect="1"/>
          </p:cNvPicPr>
          <p:nvPr/>
        </p:nvPicPr>
        <p:blipFill>
          <a:blip r:embed="rId7"/>
          <a:stretch>
            <a:fillRect/>
          </a:stretch>
        </p:blipFill>
        <p:spPr>
          <a:xfrm>
            <a:off x="390292" y="2377329"/>
            <a:ext cx="3951618" cy="827336"/>
          </a:xfrm>
          <a:prstGeom prst="rect">
            <a:avLst/>
          </a:prstGeom>
        </p:spPr>
      </p:pic>
      <p:pic>
        <p:nvPicPr>
          <p:cNvPr id="19" name="Picture 18">
            <a:extLst>
              <a:ext uri="{FF2B5EF4-FFF2-40B4-BE49-F238E27FC236}">
                <a16:creationId xmlns:a16="http://schemas.microsoft.com/office/drawing/2014/main" id="{89D4E43C-9A92-42EB-BE37-C07215B20E94}"/>
              </a:ext>
            </a:extLst>
          </p:cNvPr>
          <p:cNvPicPr>
            <a:picLocks noChangeAspect="1"/>
          </p:cNvPicPr>
          <p:nvPr/>
        </p:nvPicPr>
        <p:blipFill>
          <a:blip r:embed="rId8"/>
          <a:stretch>
            <a:fillRect/>
          </a:stretch>
        </p:blipFill>
        <p:spPr>
          <a:xfrm>
            <a:off x="4974250" y="2304578"/>
            <a:ext cx="3477569" cy="2001701"/>
          </a:xfrm>
          <a:prstGeom prst="rect">
            <a:avLst/>
          </a:prstGeom>
        </p:spPr>
      </p:pic>
      <p:sp>
        <p:nvSpPr>
          <p:cNvPr id="20" name="TextBox 19">
            <a:extLst>
              <a:ext uri="{FF2B5EF4-FFF2-40B4-BE49-F238E27FC236}">
                <a16:creationId xmlns:a16="http://schemas.microsoft.com/office/drawing/2014/main" id="{7A40DD4E-DA59-43A9-9D8D-80E2F8498EB5}"/>
              </a:ext>
            </a:extLst>
          </p:cNvPr>
          <p:cNvSpPr txBox="1"/>
          <p:nvPr/>
        </p:nvSpPr>
        <p:spPr>
          <a:xfrm>
            <a:off x="398023" y="1979695"/>
            <a:ext cx="1239442" cy="307777"/>
          </a:xfrm>
          <a:prstGeom prst="rect">
            <a:avLst/>
          </a:prstGeom>
          <a:noFill/>
        </p:spPr>
        <p:txBody>
          <a:bodyPr wrap="none" rtlCol="0">
            <a:spAutoFit/>
          </a:bodyPr>
          <a:lstStyle/>
          <a:p>
            <a:r>
              <a:rPr lang="en-US" dirty="0"/>
              <a:t>Redundancy:</a:t>
            </a:r>
            <a:endParaRPr lang="en-GB" dirty="0"/>
          </a:p>
        </p:txBody>
      </p:sp>
      <p:sp>
        <p:nvSpPr>
          <p:cNvPr id="22" name="TextBox 21">
            <a:extLst>
              <a:ext uri="{FF2B5EF4-FFF2-40B4-BE49-F238E27FC236}">
                <a16:creationId xmlns:a16="http://schemas.microsoft.com/office/drawing/2014/main" id="{AB99E83E-CCD8-4C0C-841C-15D78C15B2FE}"/>
              </a:ext>
            </a:extLst>
          </p:cNvPr>
          <p:cNvSpPr txBox="1"/>
          <p:nvPr/>
        </p:nvSpPr>
        <p:spPr>
          <a:xfrm>
            <a:off x="4770945" y="1979696"/>
            <a:ext cx="1776448" cy="307777"/>
          </a:xfrm>
          <a:prstGeom prst="rect">
            <a:avLst/>
          </a:prstGeom>
          <a:noFill/>
        </p:spPr>
        <p:txBody>
          <a:bodyPr wrap="none" rtlCol="0">
            <a:spAutoFit/>
          </a:bodyPr>
          <a:lstStyle/>
          <a:p>
            <a:r>
              <a:rPr lang="en-US" dirty="0"/>
              <a:t>Polarization degree:</a:t>
            </a:r>
            <a:endParaRPr lang="en-GB" dirty="0"/>
          </a:p>
        </p:txBody>
      </p:sp>
      <p:sp>
        <p:nvSpPr>
          <p:cNvPr id="21" name="Slide Number Placeholder 20">
            <a:extLst>
              <a:ext uri="{FF2B5EF4-FFF2-40B4-BE49-F238E27FC236}">
                <a16:creationId xmlns:a16="http://schemas.microsoft.com/office/drawing/2014/main" id="{1BC6533B-D2F3-4B87-8A04-B3F8E6B5E2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55386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659CA31-3DD9-4093-BE32-2245845A459D}"/>
              </a:ext>
            </a:extLst>
          </p:cNvPr>
          <p:cNvSpPr/>
          <p:nvPr/>
        </p:nvSpPr>
        <p:spPr>
          <a:xfrm>
            <a:off x="4063072" y="1119471"/>
            <a:ext cx="676564" cy="104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a:extLst>
              <a:ext uri="{FF2B5EF4-FFF2-40B4-BE49-F238E27FC236}">
                <a16:creationId xmlns:a16="http://schemas.microsoft.com/office/drawing/2014/main" id="{2F45823E-A34F-451B-981F-29E88F24F7DD}"/>
              </a:ext>
            </a:extLst>
          </p:cNvPr>
          <p:cNvCxnSpPr/>
          <p:nvPr/>
        </p:nvCxnSpPr>
        <p:spPr>
          <a:xfrm>
            <a:off x="4366295" y="1375730"/>
            <a:ext cx="7581" cy="76877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16F4B36-D2AD-43BC-8EBB-5387FB3D7A8D}"/>
              </a:ext>
            </a:extLst>
          </p:cNvPr>
          <p:cNvCxnSpPr/>
          <p:nvPr/>
        </p:nvCxnSpPr>
        <p:spPr>
          <a:xfrm>
            <a:off x="8009509" y="696645"/>
            <a:ext cx="7581" cy="124166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B0BB08D-6B23-4A0A-9416-765C814E5BC5}"/>
              </a:ext>
            </a:extLst>
          </p:cNvPr>
          <p:cNvCxnSpPr/>
          <p:nvPr/>
        </p:nvCxnSpPr>
        <p:spPr>
          <a:xfrm>
            <a:off x="6212919" y="1051846"/>
            <a:ext cx="427541" cy="694035"/>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C0855C0-9830-46A8-BC78-ABCE508B47E8}"/>
              </a:ext>
            </a:extLst>
          </p:cNvPr>
          <p:cNvSpPr/>
          <p:nvPr/>
        </p:nvSpPr>
        <p:spPr>
          <a:xfrm rot="20535503">
            <a:off x="5538150" y="1736451"/>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Rectangle 12">
            <a:extLst>
              <a:ext uri="{FF2B5EF4-FFF2-40B4-BE49-F238E27FC236}">
                <a16:creationId xmlns:a16="http://schemas.microsoft.com/office/drawing/2014/main" id="{F55996AE-E297-47CA-9656-576E8E240A3A}"/>
              </a:ext>
            </a:extLst>
          </p:cNvPr>
          <p:cNvSpPr/>
          <p:nvPr/>
        </p:nvSpPr>
        <p:spPr>
          <a:xfrm rot="20535503">
            <a:off x="6763169" y="899233"/>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4" name="Straight Connector 13">
            <a:extLst>
              <a:ext uri="{FF2B5EF4-FFF2-40B4-BE49-F238E27FC236}">
                <a16:creationId xmlns:a16="http://schemas.microsoft.com/office/drawing/2014/main" id="{8BC1CBA9-DB0B-411A-935A-E131792BF1F4}"/>
              </a:ext>
            </a:extLst>
          </p:cNvPr>
          <p:cNvCxnSpPr/>
          <p:nvPr/>
        </p:nvCxnSpPr>
        <p:spPr>
          <a:xfrm flipV="1">
            <a:off x="4373875" y="1724733"/>
            <a:ext cx="1498760" cy="211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B5CE48-E445-4AE6-A990-B22F3919BFD7}"/>
              </a:ext>
            </a:extLst>
          </p:cNvPr>
          <p:cNvCxnSpPr/>
          <p:nvPr/>
        </p:nvCxnSpPr>
        <p:spPr>
          <a:xfrm flipV="1">
            <a:off x="7124446" y="995820"/>
            <a:ext cx="877483" cy="13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7B12692-2909-49CB-B009-1B2C1186490A}"/>
              </a:ext>
            </a:extLst>
          </p:cNvPr>
          <p:cNvCxnSpPr>
            <a:endCxn id="13" idx="2"/>
          </p:cNvCxnSpPr>
          <p:nvPr/>
        </p:nvCxnSpPr>
        <p:spPr>
          <a:xfrm flipV="1">
            <a:off x="5875922" y="1002632"/>
            <a:ext cx="1248524" cy="714982"/>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C939551-B53A-4641-B97F-A7A636800C2F}"/>
              </a:ext>
            </a:extLst>
          </p:cNvPr>
          <p:cNvSpPr txBox="1"/>
          <p:nvPr/>
        </p:nvSpPr>
        <p:spPr>
          <a:xfrm>
            <a:off x="3691625" y="2134505"/>
            <a:ext cx="1667723" cy="244682"/>
          </a:xfrm>
          <a:prstGeom prst="rect">
            <a:avLst/>
          </a:prstGeom>
          <a:noFill/>
        </p:spPr>
        <p:txBody>
          <a:bodyPr wrap="square" rtlCol="0">
            <a:spAutoFit/>
          </a:bodyPr>
          <a:lstStyle/>
          <a:p>
            <a:r>
              <a:rPr lang="en-US" sz="990" dirty="0">
                <a:solidFill>
                  <a:srgbClr val="FF0000"/>
                </a:solidFill>
              </a:rPr>
              <a:t>Source Plane for O.E.1</a:t>
            </a:r>
          </a:p>
        </p:txBody>
      </p:sp>
      <p:sp>
        <p:nvSpPr>
          <p:cNvPr id="18" name="TextBox 17">
            <a:extLst>
              <a:ext uri="{FF2B5EF4-FFF2-40B4-BE49-F238E27FC236}">
                <a16:creationId xmlns:a16="http://schemas.microsoft.com/office/drawing/2014/main" id="{7D6BBD73-7A04-4975-A681-254B3D6E5F25}"/>
              </a:ext>
            </a:extLst>
          </p:cNvPr>
          <p:cNvSpPr txBox="1"/>
          <p:nvPr/>
        </p:nvSpPr>
        <p:spPr>
          <a:xfrm>
            <a:off x="5618297" y="2214196"/>
            <a:ext cx="596638" cy="286232"/>
          </a:xfrm>
          <a:prstGeom prst="rect">
            <a:avLst/>
          </a:prstGeom>
          <a:noFill/>
        </p:spPr>
        <p:txBody>
          <a:bodyPr wrap="none" rtlCol="0">
            <a:spAutoFit/>
          </a:bodyPr>
          <a:lstStyle/>
          <a:p>
            <a:r>
              <a:rPr lang="en-US" sz="1260" dirty="0"/>
              <a:t>O.E.1</a:t>
            </a:r>
          </a:p>
        </p:txBody>
      </p:sp>
      <p:sp>
        <p:nvSpPr>
          <p:cNvPr id="19" name="TextBox 18">
            <a:extLst>
              <a:ext uri="{FF2B5EF4-FFF2-40B4-BE49-F238E27FC236}">
                <a16:creationId xmlns:a16="http://schemas.microsoft.com/office/drawing/2014/main" id="{5CC8031E-66D5-4083-BFDD-B6DC1DA3DF9A}"/>
              </a:ext>
            </a:extLst>
          </p:cNvPr>
          <p:cNvSpPr txBox="1"/>
          <p:nvPr/>
        </p:nvSpPr>
        <p:spPr>
          <a:xfrm>
            <a:off x="7183580" y="2184015"/>
            <a:ext cx="596638" cy="286232"/>
          </a:xfrm>
          <a:prstGeom prst="rect">
            <a:avLst/>
          </a:prstGeom>
          <a:noFill/>
        </p:spPr>
        <p:txBody>
          <a:bodyPr wrap="none" rtlCol="0">
            <a:spAutoFit/>
          </a:bodyPr>
          <a:lstStyle/>
          <a:p>
            <a:r>
              <a:rPr lang="en-US" sz="1260" dirty="0"/>
              <a:t>O.E.2</a:t>
            </a:r>
          </a:p>
        </p:txBody>
      </p:sp>
      <p:sp>
        <p:nvSpPr>
          <p:cNvPr id="20" name="TextBox 19">
            <a:extLst>
              <a:ext uri="{FF2B5EF4-FFF2-40B4-BE49-F238E27FC236}">
                <a16:creationId xmlns:a16="http://schemas.microsoft.com/office/drawing/2014/main" id="{D796A07C-6D3A-4E8A-A270-17BA472A4F36}"/>
              </a:ext>
            </a:extLst>
          </p:cNvPr>
          <p:cNvSpPr txBox="1"/>
          <p:nvPr/>
        </p:nvSpPr>
        <p:spPr>
          <a:xfrm>
            <a:off x="6160265" y="1773172"/>
            <a:ext cx="1849655" cy="397032"/>
          </a:xfrm>
          <a:prstGeom prst="rect">
            <a:avLst/>
          </a:prstGeom>
          <a:noFill/>
        </p:spPr>
        <p:txBody>
          <a:bodyPr wrap="square" rtlCol="0">
            <a:spAutoFit/>
          </a:bodyPr>
          <a:lstStyle/>
          <a:p>
            <a:r>
              <a:rPr lang="en-US" sz="990" dirty="0">
                <a:solidFill>
                  <a:srgbClr val="FF0000"/>
                </a:solidFill>
              </a:rPr>
              <a:t>Image Plane for O.E.1</a:t>
            </a:r>
          </a:p>
          <a:p>
            <a:r>
              <a:rPr lang="en-US" sz="990" dirty="0">
                <a:solidFill>
                  <a:srgbClr val="FF0000"/>
                </a:solidFill>
              </a:rPr>
              <a:t>Source Plane for O.E.2 </a:t>
            </a:r>
          </a:p>
        </p:txBody>
      </p:sp>
      <p:cxnSp>
        <p:nvCxnSpPr>
          <p:cNvPr id="21" name="Straight Connector 20">
            <a:extLst>
              <a:ext uri="{FF2B5EF4-FFF2-40B4-BE49-F238E27FC236}">
                <a16:creationId xmlns:a16="http://schemas.microsoft.com/office/drawing/2014/main" id="{71F83B74-1E56-40A1-B319-1A948CC6ED22}"/>
              </a:ext>
            </a:extLst>
          </p:cNvPr>
          <p:cNvCxnSpPr/>
          <p:nvPr/>
        </p:nvCxnSpPr>
        <p:spPr>
          <a:xfrm>
            <a:off x="5537329" y="1101093"/>
            <a:ext cx="323774" cy="61652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DE0954-1224-48D3-A698-B9E5AED472DA}"/>
              </a:ext>
            </a:extLst>
          </p:cNvPr>
          <p:cNvCxnSpPr/>
          <p:nvPr/>
        </p:nvCxnSpPr>
        <p:spPr>
          <a:xfrm>
            <a:off x="7132144" y="1007714"/>
            <a:ext cx="205727" cy="4577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1E8499B-B8FB-4979-BD88-468781987022}"/>
              </a:ext>
            </a:extLst>
          </p:cNvPr>
          <p:cNvSpPr txBox="1"/>
          <p:nvPr/>
        </p:nvSpPr>
        <p:spPr>
          <a:xfrm rot="19718863">
            <a:off x="6392006" y="1155128"/>
            <a:ext cx="813043" cy="237757"/>
          </a:xfrm>
          <a:prstGeom prst="rect">
            <a:avLst/>
          </a:prstGeom>
          <a:noFill/>
        </p:spPr>
        <p:txBody>
          <a:bodyPr wrap="none" rtlCol="0">
            <a:spAutoFit/>
          </a:bodyPr>
          <a:lstStyle/>
          <a:p>
            <a:r>
              <a:rPr lang="en-US" sz="945" dirty="0"/>
              <a:t>Optical axis</a:t>
            </a:r>
          </a:p>
        </p:txBody>
      </p:sp>
      <p:sp>
        <p:nvSpPr>
          <p:cNvPr id="26" name="TextBox 25">
            <a:extLst>
              <a:ext uri="{FF2B5EF4-FFF2-40B4-BE49-F238E27FC236}">
                <a16:creationId xmlns:a16="http://schemas.microsoft.com/office/drawing/2014/main" id="{6E2F534D-93ED-464D-8648-9F9344420D9C}"/>
              </a:ext>
            </a:extLst>
          </p:cNvPr>
          <p:cNvSpPr txBox="1"/>
          <p:nvPr/>
        </p:nvSpPr>
        <p:spPr>
          <a:xfrm>
            <a:off x="618877" y="2849235"/>
            <a:ext cx="7564954" cy="1574277"/>
          </a:xfrm>
          <a:prstGeom prst="rect">
            <a:avLst/>
          </a:prstGeom>
          <a:noFill/>
        </p:spPr>
        <p:txBody>
          <a:bodyPr wrap="square" rtlCol="0">
            <a:spAutoFit/>
          </a:bodyPr>
          <a:lstStyle/>
          <a:p>
            <a:r>
              <a:rPr lang="en-US" sz="1440" dirty="0"/>
              <a:t>Note that (</a:t>
            </a:r>
            <a:r>
              <a:rPr lang="en-US" sz="1440" dirty="0">
                <a:solidFill>
                  <a:srgbClr val="FF0000"/>
                </a:solidFill>
              </a:rPr>
              <a:t>VERY IMPORTANT!</a:t>
            </a:r>
            <a:r>
              <a:rPr lang="en-US" sz="1440" dirty="0"/>
              <a:t>):</a:t>
            </a:r>
          </a:p>
          <a:p>
            <a:pPr marL="257175" indent="-257175">
              <a:buFont typeface="Arial"/>
              <a:buChar char="•"/>
            </a:pPr>
            <a:r>
              <a:rPr lang="en-US" sz="1440" dirty="0"/>
              <a:t>The </a:t>
            </a:r>
            <a:r>
              <a:rPr lang="en-US" sz="1440" i="1" dirty="0"/>
              <a:t>y</a:t>
            </a:r>
            <a:r>
              <a:rPr lang="en-US" sz="1440" dirty="0"/>
              <a:t> (column 2) coordinate is along the beam direction </a:t>
            </a:r>
          </a:p>
          <a:p>
            <a:pPr marL="257175" indent="-257175">
              <a:buFont typeface="Arial"/>
              <a:buChar char="•"/>
            </a:pPr>
            <a:r>
              <a:rPr lang="en-US" sz="1440" dirty="0"/>
              <a:t>The position (Source Plane Distance), orientation (O.E. Orientation Angle) of any </a:t>
            </a:r>
            <a:r>
              <a:rPr lang="en-US" sz="1440" dirty="0" err="1"/>
              <a:t>o.e</a:t>
            </a:r>
            <a:r>
              <a:rPr lang="en-US" sz="1440" dirty="0">
                <a:solidFill>
                  <a:schemeClr val="bg2"/>
                </a:solidFill>
              </a:rPr>
              <a:t>. is always referred to the previous one</a:t>
            </a:r>
          </a:p>
          <a:p>
            <a:pPr marL="257175" indent="-257175">
              <a:buFont typeface="Arial"/>
              <a:buChar char="•"/>
            </a:pPr>
            <a:r>
              <a:rPr lang="en-US" sz="1440" dirty="0"/>
              <a:t>Source Plane and Image Plane for each optical element are the “Continuation Planes”</a:t>
            </a:r>
          </a:p>
          <a:p>
            <a:pPr marL="257175" indent="-257175">
              <a:buFont typeface="Arial"/>
              <a:buChar char="•"/>
            </a:pPr>
            <a:r>
              <a:rPr lang="en-US" sz="1440" dirty="0"/>
              <a:t>The frame is rotated if one </a:t>
            </a:r>
            <a:r>
              <a:rPr lang="en-US" sz="1440" dirty="0" err="1"/>
              <a:t>o.e</a:t>
            </a:r>
            <a:r>
              <a:rPr lang="en-US" sz="1440" dirty="0"/>
              <a:t>. is rotated</a:t>
            </a:r>
          </a:p>
          <a:p>
            <a:endParaRPr lang="en-US" sz="990" dirty="0"/>
          </a:p>
        </p:txBody>
      </p:sp>
      <p:pic>
        <p:nvPicPr>
          <p:cNvPr id="3" name="Picture 2">
            <a:extLst>
              <a:ext uri="{FF2B5EF4-FFF2-40B4-BE49-F238E27FC236}">
                <a16:creationId xmlns:a16="http://schemas.microsoft.com/office/drawing/2014/main" id="{DE3B8919-97AF-452D-8A74-C088840F3D49}"/>
              </a:ext>
            </a:extLst>
          </p:cNvPr>
          <p:cNvPicPr>
            <a:picLocks noChangeAspect="1"/>
          </p:cNvPicPr>
          <p:nvPr/>
        </p:nvPicPr>
        <p:blipFill>
          <a:blip r:embed="rId2"/>
          <a:stretch>
            <a:fillRect/>
          </a:stretch>
        </p:blipFill>
        <p:spPr>
          <a:xfrm>
            <a:off x="350223" y="464721"/>
            <a:ext cx="3270318" cy="2355890"/>
          </a:xfrm>
          <a:prstGeom prst="rect">
            <a:avLst/>
          </a:prstGeom>
        </p:spPr>
      </p:pic>
      <p:sp>
        <p:nvSpPr>
          <p:cNvPr id="29" name="Title 28">
            <a:extLst>
              <a:ext uri="{FF2B5EF4-FFF2-40B4-BE49-F238E27FC236}">
                <a16:creationId xmlns:a16="http://schemas.microsoft.com/office/drawing/2014/main" id="{B06D7B5D-D534-4EB7-814C-9CA5807AFBF5}"/>
              </a:ext>
            </a:extLst>
          </p:cNvPr>
          <p:cNvSpPr>
            <a:spLocks noGrp="1"/>
          </p:cNvSpPr>
          <p:nvPr>
            <p:ph type="title"/>
          </p:nvPr>
        </p:nvSpPr>
        <p:spPr/>
        <p:txBody>
          <a:bodyPr/>
          <a:lstStyle/>
          <a:p>
            <a:endParaRPr lang="en-GB" dirty="0"/>
          </a:p>
        </p:txBody>
      </p:sp>
      <p:sp>
        <p:nvSpPr>
          <p:cNvPr id="31" name="TextBox 30">
            <a:extLst>
              <a:ext uri="{FF2B5EF4-FFF2-40B4-BE49-F238E27FC236}">
                <a16:creationId xmlns:a16="http://schemas.microsoft.com/office/drawing/2014/main" id="{B6BA56B7-6E3F-44F1-BFA5-6CDD1212D0D8}"/>
              </a:ext>
            </a:extLst>
          </p:cNvPr>
          <p:cNvSpPr txBox="1"/>
          <p:nvPr/>
        </p:nvSpPr>
        <p:spPr>
          <a:xfrm>
            <a:off x="289747" y="22609"/>
            <a:ext cx="7003840" cy="461665"/>
          </a:xfrm>
          <a:prstGeom prst="rect">
            <a:avLst/>
          </a:prstGeom>
          <a:noFill/>
        </p:spPr>
        <p:txBody>
          <a:bodyPr wrap="none" rtlCol="0">
            <a:spAutoFit/>
          </a:bodyPr>
          <a:lstStyle/>
          <a:p>
            <a:r>
              <a:rPr lang="en-US" sz="2400" b="1" dirty="0"/>
              <a:t>Shadow4: References and continuation planes</a:t>
            </a:r>
            <a:endParaRPr lang="en-GB" sz="2400" b="1" dirty="0"/>
          </a:p>
        </p:txBody>
      </p:sp>
      <p:sp>
        <p:nvSpPr>
          <p:cNvPr id="32" name="Slide Number Placeholder 31">
            <a:extLst>
              <a:ext uri="{FF2B5EF4-FFF2-40B4-BE49-F238E27FC236}">
                <a16:creationId xmlns:a16="http://schemas.microsoft.com/office/drawing/2014/main" id="{ED0945F5-44E7-4BE3-8C9F-D12744F86D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35331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The “alpha” (O.E orientation angle)</a:t>
            </a:r>
            <a:endParaRPr sz="2400" dirty="0"/>
          </a:p>
        </p:txBody>
      </p:sp>
      <p:pic>
        <p:nvPicPr>
          <p:cNvPr id="2" name="Picture 1">
            <a:extLst>
              <a:ext uri="{FF2B5EF4-FFF2-40B4-BE49-F238E27FC236}">
                <a16:creationId xmlns:a16="http://schemas.microsoft.com/office/drawing/2014/main" id="{0D90E8A1-3BCB-49D9-BA9C-22AB43C2F864}"/>
              </a:ext>
            </a:extLst>
          </p:cNvPr>
          <p:cNvPicPr>
            <a:picLocks noChangeAspect="1"/>
          </p:cNvPicPr>
          <p:nvPr/>
        </p:nvPicPr>
        <p:blipFill>
          <a:blip r:embed="rId3"/>
          <a:stretch>
            <a:fillRect/>
          </a:stretch>
        </p:blipFill>
        <p:spPr>
          <a:xfrm>
            <a:off x="2306850" y="758302"/>
            <a:ext cx="3597823" cy="3548836"/>
          </a:xfrm>
          <a:prstGeom prst="rect">
            <a:avLst/>
          </a:prstGeom>
        </p:spPr>
      </p:pic>
      <p:sp>
        <p:nvSpPr>
          <p:cNvPr id="3" name="Slide Number Placeholder 2">
            <a:extLst>
              <a:ext uri="{FF2B5EF4-FFF2-40B4-BE49-F238E27FC236}">
                <a16:creationId xmlns:a16="http://schemas.microsoft.com/office/drawing/2014/main" id="{712BDCD4-B731-4C64-8689-5FE788CD00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63794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Mirrors</a:t>
            </a:r>
            <a:endParaRPr sz="2400" dirty="0"/>
          </a:p>
        </p:txBody>
      </p:sp>
      <p:grpSp>
        <p:nvGrpSpPr>
          <p:cNvPr id="18" name="Group 17">
            <a:extLst>
              <a:ext uri="{FF2B5EF4-FFF2-40B4-BE49-F238E27FC236}">
                <a16:creationId xmlns:a16="http://schemas.microsoft.com/office/drawing/2014/main" id="{CAF89F31-EB71-3A90-778C-B840F8C0775D}"/>
              </a:ext>
            </a:extLst>
          </p:cNvPr>
          <p:cNvGrpSpPr/>
          <p:nvPr/>
        </p:nvGrpSpPr>
        <p:grpSpPr>
          <a:xfrm>
            <a:off x="6065837" y="-64887"/>
            <a:ext cx="3078163" cy="1780104"/>
            <a:chOff x="5998662" y="0"/>
            <a:chExt cx="3078163" cy="1780104"/>
          </a:xfrm>
        </p:grpSpPr>
        <p:grpSp>
          <p:nvGrpSpPr>
            <p:cNvPr id="14" name="Group 13">
              <a:extLst>
                <a:ext uri="{FF2B5EF4-FFF2-40B4-BE49-F238E27FC236}">
                  <a16:creationId xmlns:a16="http://schemas.microsoft.com/office/drawing/2014/main" id="{523F7BFB-3120-DDB4-628F-EE49D8E1797D}"/>
                </a:ext>
              </a:extLst>
            </p:cNvPr>
            <p:cNvGrpSpPr/>
            <p:nvPr/>
          </p:nvGrpSpPr>
          <p:grpSpPr>
            <a:xfrm>
              <a:off x="5998662" y="0"/>
              <a:ext cx="3078163" cy="1780104"/>
              <a:chOff x="5743575" y="152400"/>
              <a:chExt cx="3078163" cy="1780104"/>
            </a:xfrm>
          </p:grpSpPr>
          <p:pic>
            <p:nvPicPr>
              <p:cNvPr id="8" name="Picture 6" descr="als105b">
                <a:extLst>
                  <a:ext uri="{FF2B5EF4-FFF2-40B4-BE49-F238E27FC236}">
                    <a16:creationId xmlns:a16="http://schemas.microsoft.com/office/drawing/2014/main" id="{3999127B-FB6B-8DA2-9602-BFB6B57F2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575" y="472004"/>
                <a:ext cx="3078163"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a:extLst>
                  <a:ext uri="{FF2B5EF4-FFF2-40B4-BE49-F238E27FC236}">
                    <a16:creationId xmlns:a16="http://schemas.microsoft.com/office/drawing/2014/main" id="{F6337ADB-F426-365E-B5C0-5B767430B526}"/>
                  </a:ext>
                </a:extLst>
              </p:cNvPr>
              <p:cNvSpPr txBox="1">
                <a:spLocks noChangeArrowheads="1"/>
              </p:cNvSpPr>
              <p:nvPr/>
            </p:nvSpPr>
            <p:spPr bwMode="auto">
              <a:xfrm>
                <a:off x="76485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Arial Narrow" panose="020B0606020202030204" pitchFamily="34" charset="0"/>
                  </a:rPr>
                  <a:t>q</a:t>
                </a:r>
                <a:endParaRPr lang="en-GB" altLang="en-US" sz="2400" i="1" dirty="0">
                  <a:latin typeface="Arial Narrow" panose="020B0606020202030204" pitchFamily="34" charset="0"/>
                </a:endParaRPr>
              </a:p>
            </p:txBody>
          </p:sp>
          <p:sp>
            <p:nvSpPr>
              <p:cNvPr id="10" name="Text Box 8">
                <a:extLst>
                  <a:ext uri="{FF2B5EF4-FFF2-40B4-BE49-F238E27FC236}">
                    <a16:creationId xmlns:a16="http://schemas.microsoft.com/office/drawing/2014/main" id="{A937213F-97B6-7DB7-9789-E99EF679516B}"/>
                  </a:ext>
                </a:extLst>
              </p:cNvPr>
              <p:cNvSpPr txBox="1">
                <a:spLocks noChangeArrowheads="1"/>
              </p:cNvSpPr>
              <p:nvPr/>
            </p:nvSpPr>
            <p:spPr bwMode="auto">
              <a:xfrm>
                <a:off x="64293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a:latin typeface="Arial Narrow" panose="020B0606020202030204" pitchFamily="34" charset="0"/>
                  </a:rPr>
                  <a:t>p</a:t>
                </a:r>
                <a:endParaRPr lang="en-GB" altLang="en-US" sz="2400" i="1">
                  <a:latin typeface="Arial Narrow" panose="020B0606020202030204" pitchFamily="34" charset="0"/>
                </a:endParaRPr>
              </a:p>
            </p:txBody>
          </p:sp>
          <p:sp>
            <p:nvSpPr>
              <p:cNvPr id="11" name="Oval 10">
                <a:extLst>
                  <a:ext uri="{FF2B5EF4-FFF2-40B4-BE49-F238E27FC236}">
                    <a16:creationId xmlns:a16="http://schemas.microsoft.com/office/drawing/2014/main" id="{843B2F65-3D00-1B2E-A47D-159CE05DACB2}"/>
                  </a:ext>
                </a:extLst>
              </p:cNvPr>
              <p:cNvSpPr/>
              <p:nvPr/>
            </p:nvSpPr>
            <p:spPr>
              <a:xfrm rot="19803944">
                <a:off x="7158065" y="475624"/>
                <a:ext cx="1258717" cy="12599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1D5C3-8033-5855-6C07-A85692E30553}"/>
                  </a:ext>
                </a:extLst>
              </p:cNvPr>
              <p:cNvSpPr txBox="1"/>
              <p:nvPr/>
            </p:nvSpPr>
            <p:spPr>
              <a:xfrm>
                <a:off x="7763504" y="152400"/>
                <a:ext cx="405771" cy="369332"/>
              </a:xfrm>
              <a:prstGeom prst="rect">
                <a:avLst/>
              </a:prstGeom>
              <a:noFill/>
            </p:spPr>
            <p:txBody>
              <a:bodyPr wrap="none" rtlCol="0">
                <a:spAutoFit/>
              </a:bodyPr>
              <a:lstStyle/>
              <a:p>
                <a:r>
                  <a:rPr lang="en-US" i="1" dirty="0"/>
                  <a:t>R</a:t>
                </a:r>
              </a:p>
            </p:txBody>
          </p:sp>
          <p:sp>
            <p:nvSpPr>
              <p:cNvPr id="13" name="TextBox 12">
                <a:extLst>
                  <a:ext uri="{FF2B5EF4-FFF2-40B4-BE49-F238E27FC236}">
                    <a16:creationId xmlns:a16="http://schemas.microsoft.com/office/drawing/2014/main" id="{000DE904-C676-8349-7C68-E7B03B9767CA}"/>
                  </a:ext>
                </a:extLst>
              </p:cNvPr>
              <p:cNvSpPr txBox="1"/>
              <p:nvPr/>
            </p:nvSpPr>
            <p:spPr>
              <a:xfrm>
                <a:off x="7894841" y="1185416"/>
                <a:ext cx="274434" cy="369332"/>
              </a:xfrm>
              <a:prstGeom prst="rect">
                <a:avLst/>
              </a:prstGeom>
              <a:noFill/>
            </p:spPr>
            <p:txBody>
              <a:bodyPr wrap="none" rtlCol="0">
                <a:spAutoFit/>
              </a:bodyPr>
              <a:lstStyle/>
              <a:p>
                <a:r>
                  <a:rPr lang="en-US" dirty="0">
                    <a:latin typeface="Symbol" charset="2"/>
                    <a:cs typeface="Symbol" charset="2"/>
                  </a:rPr>
                  <a:t>r</a:t>
                </a:r>
              </a:p>
            </p:txBody>
          </p:sp>
        </p:grpSp>
        <p:cxnSp>
          <p:nvCxnSpPr>
            <p:cNvPr id="15" name="Straight Connector 14">
              <a:extLst>
                <a:ext uri="{FF2B5EF4-FFF2-40B4-BE49-F238E27FC236}">
                  <a16:creationId xmlns:a16="http://schemas.microsoft.com/office/drawing/2014/main" id="{B0146E60-9B33-9213-7604-CEC6E4AC111B}"/>
                </a:ext>
              </a:extLst>
            </p:cNvPr>
            <p:cNvCxnSpPr/>
            <p:nvPr/>
          </p:nvCxnSpPr>
          <p:spPr>
            <a:xfrm>
              <a:off x="6537070" y="1064384"/>
              <a:ext cx="1691210" cy="509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0F6868-BDFA-25FD-B5F5-48481B246BD3}"/>
                </a:ext>
              </a:extLst>
            </p:cNvPr>
            <p:cNvCxnSpPr/>
            <p:nvPr/>
          </p:nvCxnSpPr>
          <p:spPr>
            <a:xfrm flipV="1">
              <a:off x="8214475" y="1064384"/>
              <a:ext cx="241472" cy="509796"/>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84285670-3452-CD17-89D5-64060CCC9118}"/>
                </a:ext>
              </a:extLst>
            </p:cNvPr>
            <p:cNvSpPr/>
            <p:nvPr/>
          </p:nvSpPr>
          <p:spPr>
            <a:xfrm>
              <a:off x="8109700" y="579572"/>
              <a:ext cx="260350" cy="9946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9" name="Object 17">
            <a:extLst>
              <a:ext uri="{FF2B5EF4-FFF2-40B4-BE49-F238E27FC236}">
                <a16:creationId xmlns:a16="http://schemas.microsoft.com/office/drawing/2014/main" id="{E9A9B120-1F64-01FB-7733-86B41BD94342}"/>
              </a:ext>
            </a:extLst>
          </p:cNvPr>
          <p:cNvGraphicFramePr>
            <a:graphicFrameLocks noChangeAspect="1"/>
          </p:cNvGraphicFramePr>
          <p:nvPr>
            <p:extLst>
              <p:ext uri="{D42A27DB-BD31-4B8C-83A1-F6EECF244321}">
                <p14:modId xmlns:p14="http://schemas.microsoft.com/office/powerpoint/2010/main" val="756260527"/>
              </p:ext>
            </p:extLst>
          </p:nvPr>
        </p:nvGraphicFramePr>
        <p:xfrm>
          <a:off x="7508825" y="2452203"/>
          <a:ext cx="1564769" cy="627933"/>
        </p:xfrm>
        <a:graphic>
          <a:graphicData uri="http://schemas.openxmlformats.org/presentationml/2006/ole">
            <mc:AlternateContent xmlns:mc="http://schemas.openxmlformats.org/markup-compatibility/2006">
              <mc:Choice xmlns:v="urn:schemas-microsoft-com:vml" Requires="v">
                <p:oleObj spid="_x0000_s4174" name="Equation" r:id="rId5" imgW="1968480" imgH="787320" progId="Equation.DSMT4">
                  <p:embed/>
                </p:oleObj>
              </mc:Choice>
              <mc:Fallback>
                <p:oleObj name="Equation" r:id="rId5" imgW="1968480" imgH="787320" progId="Equation.DSMT4">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825" y="2452203"/>
                        <a:ext cx="1564769"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18">
            <a:extLst>
              <a:ext uri="{FF2B5EF4-FFF2-40B4-BE49-F238E27FC236}">
                <a16:creationId xmlns:a16="http://schemas.microsoft.com/office/drawing/2014/main" id="{94EE14D1-98E1-4FAF-8D0A-DE350322D984}"/>
              </a:ext>
            </a:extLst>
          </p:cNvPr>
          <p:cNvGraphicFramePr>
            <a:graphicFrameLocks noChangeAspect="1"/>
          </p:cNvGraphicFramePr>
          <p:nvPr>
            <p:extLst>
              <p:ext uri="{D42A27DB-BD31-4B8C-83A1-F6EECF244321}">
                <p14:modId xmlns:p14="http://schemas.microsoft.com/office/powerpoint/2010/main" val="3497465068"/>
              </p:ext>
            </p:extLst>
          </p:nvPr>
        </p:nvGraphicFramePr>
        <p:xfrm>
          <a:off x="7473946" y="1715217"/>
          <a:ext cx="1615408" cy="627933"/>
        </p:xfrm>
        <a:graphic>
          <a:graphicData uri="http://schemas.openxmlformats.org/presentationml/2006/ole">
            <mc:AlternateContent xmlns:mc="http://schemas.openxmlformats.org/markup-compatibility/2006">
              <mc:Choice xmlns:v="urn:schemas-microsoft-com:vml" Requires="v">
                <p:oleObj spid="_x0000_s4175" name="Equation" r:id="rId7" imgW="2031840" imgH="787320" progId="Equation.DSMT4">
                  <p:embed/>
                </p:oleObj>
              </mc:Choice>
              <mc:Fallback>
                <p:oleObj name="Equation" r:id="rId7" imgW="2031840" imgH="787320" progId="Equation.DSMT4">
                  <p:embed/>
                  <p:pic>
                    <p:nvPicPr>
                      <p:cNvPr id="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946" y="1715217"/>
                        <a:ext cx="1615408"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6B6DA8E6-7105-7D35-8AB0-CFCC4F8C9B7B}"/>
              </a:ext>
            </a:extLst>
          </p:cNvPr>
          <p:cNvSpPr txBox="1"/>
          <p:nvPr/>
        </p:nvSpPr>
        <p:spPr>
          <a:xfrm>
            <a:off x="7775956" y="3263113"/>
            <a:ext cx="1062188" cy="341632"/>
          </a:xfrm>
          <a:prstGeom prst="rect">
            <a:avLst/>
          </a:prstGeom>
          <a:noFill/>
        </p:spPr>
        <p:txBody>
          <a:bodyPr wrap="square">
            <a:spAutoFit/>
          </a:bodyPr>
          <a:lstStyle/>
          <a:p>
            <a:pPr>
              <a:lnSpc>
                <a:spcPct val="90000"/>
              </a:lnSpc>
            </a:pPr>
            <a:r>
              <a:rPr lang="en-US" altLang="en-US" sz="1800" i="1" dirty="0">
                <a:solidFill>
                  <a:srgbClr val="521B93"/>
                </a:solidFill>
                <a:ea typeface="ＭＳ Ｐゴシック" panose="020B0600070205080204" pitchFamily="34" charset="-128"/>
              </a:rPr>
              <a:t>M = p/q</a:t>
            </a:r>
          </a:p>
        </p:txBody>
      </p:sp>
      <p:pic>
        <p:nvPicPr>
          <p:cNvPr id="3" name="Picture 2">
            <a:extLst>
              <a:ext uri="{FF2B5EF4-FFF2-40B4-BE49-F238E27FC236}">
                <a16:creationId xmlns:a16="http://schemas.microsoft.com/office/drawing/2014/main" id="{E2F9DE19-B679-40DE-A5E0-A77FAEAE754B}"/>
              </a:ext>
            </a:extLst>
          </p:cNvPr>
          <p:cNvPicPr>
            <a:picLocks noChangeAspect="1"/>
          </p:cNvPicPr>
          <p:nvPr/>
        </p:nvPicPr>
        <p:blipFill>
          <a:blip r:embed="rId9"/>
          <a:stretch>
            <a:fillRect/>
          </a:stretch>
        </p:blipFill>
        <p:spPr>
          <a:xfrm>
            <a:off x="4660841" y="159483"/>
            <a:ext cx="1135792" cy="1104867"/>
          </a:xfrm>
          <a:prstGeom prst="rect">
            <a:avLst/>
          </a:prstGeom>
        </p:spPr>
      </p:pic>
      <p:pic>
        <p:nvPicPr>
          <p:cNvPr id="6" name="Picture 5">
            <a:extLst>
              <a:ext uri="{FF2B5EF4-FFF2-40B4-BE49-F238E27FC236}">
                <a16:creationId xmlns:a16="http://schemas.microsoft.com/office/drawing/2014/main" id="{F4AF2E12-0CDE-47CA-BBF3-B89070F959AE}"/>
              </a:ext>
            </a:extLst>
          </p:cNvPr>
          <p:cNvPicPr>
            <a:picLocks noChangeAspect="1"/>
          </p:cNvPicPr>
          <p:nvPr/>
        </p:nvPicPr>
        <p:blipFill>
          <a:blip r:embed="rId10"/>
          <a:stretch>
            <a:fillRect/>
          </a:stretch>
        </p:blipFill>
        <p:spPr>
          <a:xfrm>
            <a:off x="3385999" y="364928"/>
            <a:ext cx="950223" cy="723979"/>
          </a:xfrm>
          <a:prstGeom prst="rect">
            <a:avLst/>
          </a:prstGeom>
        </p:spPr>
      </p:pic>
      <p:sp>
        <p:nvSpPr>
          <p:cNvPr id="7" name="TextBox 6">
            <a:extLst>
              <a:ext uri="{FF2B5EF4-FFF2-40B4-BE49-F238E27FC236}">
                <a16:creationId xmlns:a16="http://schemas.microsoft.com/office/drawing/2014/main" id="{FEFBBE50-A45A-4EE0-BAEA-7A6C5325B654}"/>
              </a:ext>
            </a:extLst>
          </p:cNvPr>
          <p:cNvSpPr txBox="1"/>
          <p:nvPr/>
        </p:nvSpPr>
        <p:spPr>
          <a:xfrm>
            <a:off x="44546" y="711645"/>
            <a:ext cx="7839074" cy="2893100"/>
          </a:xfrm>
          <a:prstGeom prst="rect">
            <a:avLst/>
          </a:prstGeom>
          <a:noFill/>
        </p:spPr>
        <p:txBody>
          <a:bodyPr wrap="square" rtlCol="0">
            <a:spAutoFit/>
          </a:bodyPr>
          <a:lstStyle/>
          <a:p>
            <a:r>
              <a:rPr lang="en-US" b="1" dirty="0">
                <a:solidFill>
                  <a:srgbClr val="0070C0"/>
                </a:solidFill>
              </a:rPr>
              <a:t>Functions </a:t>
            </a:r>
            <a:endParaRPr lang="en-GB" b="1" dirty="0">
              <a:solidFill>
                <a:srgbClr val="0070C0"/>
              </a:solidFill>
            </a:endParaRPr>
          </a:p>
          <a:p>
            <a:r>
              <a:rPr lang="en-GB" dirty="0">
                <a:solidFill>
                  <a:srgbClr val="0070C0"/>
                </a:solidFill>
              </a:rPr>
              <a:t>•Beam deflection</a:t>
            </a:r>
          </a:p>
          <a:p>
            <a:r>
              <a:rPr lang="en-GB" dirty="0">
                <a:solidFill>
                  <a:srgbClr val="0070C0"/>
                </a:solidFill>
              </a:rPr>
              <a:t>•Power filter (removed high energy photons: low-pass filter)</a:t>
            </a:r>
          </a:p>
          <a:p>
            <a:r>
              <a:rPr lang="en-GB" dirty="0">
                <a:solidFill>
                  <a:srgbClr val="0070C0"/>
                </a:solidFill>
              </a:rPr>
              <a:t>•Spectral shaper (high harmonic rejection)</a:t>
            </a:r>
          </a:p>
          <a:p>
            <a:r>
              <a:rPr lang="en-GB" dirty="0">
                <a:solidFill>
                  <a:srgbClr val="0070C0"/>
                </a:solidFill>
              </a:rPr>
              <a:t>•Collimation or focusing – use of curved surfaces</a:t>
            </a:r>
          </a:p>
          <a:p>
            <a:pPr lvl="1"/>
            <a:r>
              <a:rPr lang="en-GB" dirty="0">
                <a:solidFill>
                  <a:srgbClr val="0070C0"/>
                </a:solidFill>
              </a:rPr>
              <a:t>	Old times: wiggler &amp; bending magnet : spherical, cylindrical, and toroidal mirrors</a:t>
            </a:r>
          </a:p>
          <a:p>
            <a:r>
              <a:rPr lang="en-GB" dirty="0">
                <a:solidFill>
                  <a:srgbClr val="0070C0"/>
                </a:solidFill>
              </a:rPr>
              <a:t>	New times:</a:t>
            </a:r>
          </a:p>
          <a:p>
            <a:r>
              <a:rPr lang="en-GB" dirty="0">
                <a:solidFill>
                  <a:srgbClr val="0070C0"/>
                </a:solidFill>
              </a:rPr>
              <a:t>	source demagnification (ellipsoidal mirror, Kirkpatrick-Baez mirrors)</a:t>
            </a:r>
          </a:p>
          <a:p>
            <a:r>
              <a:rPr lang="en-GB" dirty="0">
                <a:solidFill>
                  <a:srgbClr val="0070C0"/>
                </a:solidFill>
              </a:rPr>
              <a:t>	imaging (Advanced KB mirrors)</a:t>
            </a:r>
          </a:p>
          <a:p>
            <a:r>
              <a:rPr lang="en-US" b="1" dirty="0">
                <a:solidFill>
                  <a:srgbClr val="FFC000"/>
                </a:solidFill>
              </a:rPr>
              <a:t>L</a:t>
            </a:r>
            <a:r>
              <a:rPr lang="en-GB" b="1" dirty="0">
                <a:solidFill>
                  <a:srgbClr val="FFC000"/>
                </a:solidFill>
              </a:rPr>
              <a:t>imitations</a:t>
            </a:r>
          </a:p>
          <a:p>
            <a:r>
              <a:rPr lang="en-US" dirty="0">
                <a:solidFill>
                  <a:srgbClr val="FFC000"/>
                </a:solidFill>
              </a:rPr>
              <a:t>	</a:t>
            </a:r>
            <a:r>
              <a:rPr lang="en-GB" dirty="0">
                <a:solidFill>
                  <a:srgbClr val="FFC000"/>
                </a:solidFill>
              </a:rPr>
              <a:t>shape errors (manufacturing and thermal and mechanical deformations)</a:t>
            </a:r>
          </a:p>
          <a:p>
            <a:r>
              <a:rPr lang="en-US" dirty="0">
                <a:solidFill>
                  <a:srgbClr val="FFC000"/>
                </a:solidFill>
              </a:rPr>
              <a:t>	</a:t>
            </a:r>
            <a:r>
              <a:rPr lang="en-GB" dirty="0">
                <a:solidFill>
                  <a:srgbClr val="FFC000"/>
                </a:solidFill>
              </a:rPr>
              <a:t>slope and height errors (waviness)</a:t>
            </a:r>
          </a:p>
          <a:p>
            <a:r>
              <a:rPr lang="en-US" dirty="0">
                <a:solidFill>
                  <a:srgbClr val="FFC000"/>
                </a:solidFill>
              </a:rPr>
              <a:t>	</a:t>
            </a:r>
            <a:r>
              <a:rPr lang="en-GB" dirty="0">
                <a:solidFill>
                  <a:srgbClr val="FFC000"/>
                </a:solidFill>
              </a:rPr>
              <a:t>height roughness</a:t>
            </a:r>
          </a:p>
        </p:txBody>
      </p:sp>
      <p:sp>
        <p:nvSpPr>
          <p:cNvPr id="22" name="Rectángulo 17">
            <a:extLst>
              <a:ext uri="{FF2B5EF4-FFF2-40B4-BE49-F238E27FC236}">
                <a16:creationId xmlns:a16="http://schemas.microsoft.com/office/drawing/2014/main" id="{E973F970-2465-436C-A39C-32F7AB78D941}"/>
              </a:ext>
            </a:extLst>
          </p:cNvPr>
          <p:cNvSpPr/>
          <p:nvPr/>
        </p:nvSpPr>
        <p:spPr>
          <a:xfrm>
            <a:off x="677045" y="3713789"/>
            <a:ext cx="1129890" cy="954107"/>
          </a:xfrm>
          <a:prstGeom prst="rect">
            <a:avLst/>
          </a:prstGeom>
        </p:spPr>
        <p:txBody>
          <a:bodyPr wrap="square">
            <a:spAutoFit/>
          </a:bodyPr>
          <a:lstStyle/>
          <a:p>
            <a:r>
              <a:rPr lang="en-US" sz="1400" dirty="0">
                <a:solidFill>
                  <a:srgbClr val="002060"/>
                </a:solidFill>
              </a:rPr>
              <a:t>Same material, different angles</a:t>
            </a:r>
          </a:p>
        </p:txBody>
      </p:sp>
      <p:sp>
        <p:nvSpPr>
          <p:cNvPr id="23" name="Rectángulo 17">
            <a:extLst>
              <a:ext uri="{FF2B5EF4-FFF2-40B4-BE49-F238E27FC236}">
                <a16:creationId xmlns:a16="http://schemas.microsoft.com/office/drawing/2014/main" id="{41CCDFA6-4274-4A1A-9A18-2F814CBCB92E}"/>
              </a:ext>
            </a:extLst>
          </p:cNvPr>
          <p:cNvSpPr/>
          <p:nvPr/>
        </p:nvSpPr>
        <p:spPr>
          <a:xfrm>
            <a:off x="4124059" y="3604745"/>
            <a:ext cx="1104678" cy="954107"/>
          </a:xfrm>
          <a:prstGeom prst="rect">
            <a:avLst/>
          </a:prstGeom>
        </p:spPr>
        <p:txBody>
          <a:bodyPr wrap="square">
            <a:spAutoFit/>
          </a:bodyPr>
          <a:lstStyle/>
          <a:p>
            <a:r>
              <a:rPr lang="en-US" sz="1400" dirty="0">
                <a:solidFill>
                  <a:srgbClr val="002060"/>
                </a:solidFill>
              </a:rPr>
              <a:t>Same angle, different coatings</a:t>
            </a:r>
          </a:p>
        </p:txBody>
      </p:sp>
      <p:pic>
        <p:nvPicPr>
          <p:cNvPr id="24" name="Picture 23">
            <a:extLst>
              <a:ext uri="{FF2B5EF4-FFF2-40B4-BE49-F238E27FC236}">
                <a16:creationId xmlns:a16="http://schemas.microsoft.com/office/drawing/2014/main" id="{1D0680D2-7F03-4774-8310-C2C7926DEFC9}"/>
              </a:ext>
            </a:extLst>
          </p:cNvPr>
          <p:cNvPicPr>
            <a:picLocks noChangeAspect="1"/>
          </p:cNvPicPr>
          <p:nvPr/>
        </p:nvPicPr>
        <p:blipFill>
          <a:blip r:embed="rId11"/>
          <a:stretch>
            <a:fillRect/>
          </a:stretch>
        </p:blipFill>
        <p:spPr>
          <a:xfrm>
            <a:off x="1806935" y="3610450"/>
            <a:ext cx="1694198" cy="1216659"/>
          </a:xfrm>
          <a:prstGeom prst="rect">
            <a:avLst/>
          </a:prstGeom>
        </p:spPr>
      </p:pic>
      <p:pic>
        <p:nvPicPr>
          <p:cNvPr id="25" name="Picture 24">
            <a:extLst>
              <a:ext uri="{FF2B5EF4-FFF2-40B4-BE49-F238E27FC236}">
                <a16:creationId xmlns:a16="http://schemas.microsoft.com/office/drawing/2014/main" id="{2333DFFC-E3D7-4699-AF93-90CABF7ACBB5}"/>
              </a:ext>
            </a:extLst>
          </p:cNvPr>
          <p:cNvPicPr>
            <a:picLocks noChangeAspect="1"/>
          </p:cNvPicPr>
          <p:nvPr/>
        </p:nvPicPr>
        <p:blipFill>
          <a:blip r:embed="rId12"/>
          <a:stretch>
            <a:fillRect/>
          </a:stretch>
        </p:blipFill>
        <p:spPr>
          <a:xfrm>
            <a:off x="4948686" y="3511064"/>
            <a:ext cx="1750076" cy="1265877"/>
          </a:xfrm>
          <a:prstGeom prst="rect">
            <a:avLst/>
          </a:prstGeom>
        </p:spPr>
      </p:pic>
      <p:sp>
        <p:nvSpPr>
          <p:cNvPr id="21" name="Slide Number Placeholder 20">
            <a:extLst>
              <a:ext uri="{FF2B5EF4-FFF2-40B4-BE49-F238E27FC236}">
                <a16:creationId xmlns:a16="http://schemas.microsoft.com/office/drawing/2014/main" id="{B6AD59DA-56A1-4AC0-96AA-E415DA7E8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18356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Monochromators </a:t>
            </a:r>
            <a:endParaRPr sz="2400" dirty="0"/>
          </a:p>
        </p:txBody>
      </p:sp>
      <p:pic>
        <p:nvPicPr>
          <p:cNvPr id="2" name="Picture 1">
            <a:extLst>
              <a:ext uri="{FF2B5EF4-FFF2-40B4-BE49-F238E27FC236}">
                <a16:creationId xmlns:a16="http://schemas.microsoft.com/office/drawing/2014/main" id="{0D921176-B944-4C6B-9CDB-342AB8FDCA87}"/>
              </a:ext>
            </a:extLst>
          </p:cNvPr>
          <p:cNvPicPr>
            <a:picLocks noChangeAspect="1"/>
          </p:cNvPicPr>
          <p:nvPr/>
        </p:nvPicPr>
        <p:blipFill>
          <a:blip r:embed="rId3"/>
          <a:stretch>
            <a:fillRect/>
          </a:stretch>
        </p:blipFill>
        <p:spPr>
          <a:xfrm>
            <a:off x="0" y="984303"/>
            <a:ext cx="674932" cy="522528"/>
          </a:xfrm>
          <a:prstGeom prst="rect">
            <a:avLst/>
          </a:prstGeom>
        </p:spPr>
      </p:pic>
      <p:pic>
        <p:nvPicPr>
          <p:cNvPr id="4" name="Picture 3">
            <a:extLst>
              <a:ext uri="{FF2B5EF4-FFF2-40B4-BE49-F238E27FC236}">
                <a16:creationId xmlns:a16="http://schemas.microsoft.com/office/drawing/2014/main" id="{047706FB-2D0A-4EDB-B978-43442B3D8DA9}"/>
              </a:ext>
            </a:extLst>
          </p:cNvPr>
          <p:cNvPicPr>
            <a:picLocks noChangeAspect="1"/>
          </p:cNvPicPr>
          <p:nvPr/>
        </p:nvPicPr>
        <p:blipFill>
          <a:blip r:embed="rId4"/>
          <a:stretch>
            <a:fillRect/>
          </a:stretch>
        </p:blipFill>
        <p:spPr>
          <a:xfrm>
            <a:off x="125189" y="2106715"/>
            <a:ext cx="549743" cy="495313"/>
          </a:xfrm>
          <a:prstGeom prst="rect">
            <a:avLst/>
          </a:prstGeom>
        </p:spPr>
      </p:pic>
      <p:pic>
        <p:nvPicPr>
          <p:cNvPr id="5" name="Picture 4">
            <a:extLst>
              <a:ext uri="{FF2B5EF4-FFF2-40B4-BE49-F238E27FC236}">
                <a16:creationId xmlns:a16="http://schemas.microsoft.com/office/drawing/2014/main" id="{93920C55-5274-4929-B33E-5F7E948431C4}"/>
              </a:ext>
            </a:extLst>
          </p:cNvPr>
          <p:cNvPicPr>
            <a:picLocks noChangeAspect="1"/>
          </p:cNvPicPr>
          <p:nvPr/>
        </p:nvPicPr>
        <p:blipFill>
          <a:blip r:embed="rId5"/>
          <a:stretch>
            <a:fillRect/>
          </a:stretch>
        </p:blipFill>
        <p:spPr>
          <a:xfrm>
            <a:off x="95252" y="3436832"/>
            <a:ext cx="609616" cy="511642"/>
          </a:xfrm>
          <a:prstGeom prst="rect">
            <a:avLst/>
          </a:prstGeom>
        </p:spPr>
      </p:pic>
      <p:sp>
        <p:nvSpPr>
          <p:cNvPr id="7" name="TextBox 6">
            <a:extLst>
              <a:ext uri="{FF2B5EF4-FFF2-40B4-BE49-F238E27FC236}">
                <a16:creationId xmlns:a16="http://schemas.microsoft.com/office/drawing/2014/main" id="{2557778D-1179-47B1-873C-0751FA359467}"/>
              </a:ext>
            </a:extLst>
          </p:cNvPr>
          <p:cNvSpPr txBox="1"/>
          <p:nvPr/>
        </p:nvSpPr>
        <p:spPr>
          <a:xfrm>
            <a:off x="2616764" y="830068"/>
            <a:ext cx="2932213"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Grating (dispersion) + Slit (window)</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r>
              <a:rPr lang="en-US" sz="1200" dirty="0">
                <a:solidFill>
                  <a:srgbClr val="00B050"/>
                </a:solidFill>
              </a:rPr>
              <a:t>	VLS: Varying Line Spacing</a:t>
            </a:r>
            <a:endParaRPr lang="en-GB" sz="1200" dirty="0">
              <a:solidFill>
                <a:srgbClr val="00B050"/>
              </a:solidFill>
            </a:endParaRPr>
          </a:p>
        </p:txBody>
      </p:sp>
      <p:pic>
        <p:nvPicPr>
          <p:cNvPr id="8" name="Picture 7">
            <a:extLst>
              <a:ext uri="{FF2B5EF4-FFF2-40B4-BE49-F238E27FC236}">
                <a16:creationId xmlns:a16="http://schemas.microsoft.com/office/drawing/2014/main" id="{63733AC0-522D-4543-8AE9-16D0A73DE1CC}"/>
              </a:ext>
            </a:extLst>
          </p:cNvPr>
          <p:cNvPicPr>
            <a:picLocks noChangeAspect="1"/>
          </p:cNvPicPr>
          <p:nvPr/>
        </p:nvPicPr>
        <p:blipFill>
          <a:blip r:embed="rId6"/>
          <a:stretch>
            <a:fillRect/>
          </a:stretch>
        </p:blipFill>
        <p:spPr>
          <a:xfrm>
            <a:off x="756059" y="798926"/>
            <a:ext cx="1921261" cy="1004603"/>
          </a:xfrm>
          <a:prstGeom prst="rect">
            <a:avLst/>
          </a:prstGeom>
        </p:spPr>
      </p:pic>
      <p:pic>
        <p:nvPicPr>
          <p:cNvPr id="9" name="Picture 8">
            <a:extLst>
              <a:ext uri="{FF2B5EF4-FFF2-40B4-BE49-F238E27FC236}">
                <a16:creationId xmlns:a16="http://schemas.microsoft.com/office/drawing/2014/main" id="{44A40C0E-7CF5-41CC-8B4B-9028E5F220BD}"/>
              </a:ext>
            </a:extLst>
          </p:cNvPr>
          <p:cNvPicPr>
            <a:picLocks noChangeAspect="1"/>
          </p:cNvPicPr>
          <p:nvPr/>
        </p:nvPicPr>
        <p:blipFill>
          <a:blip r:embed="rId7"/>
          <a:stretch>
            <a:fillRect/>
          </a:stretch>
        </p:blipFill>
        <p:spPr>
          <a:xfrm>
            <a:off x="969361" y="2071588"/>
            <a:ext cx="1647403" cy="796927"/>
          </a:xfrm>
          <a:prstGeom prst="rect">
            <a:avLst/>
          </a:prstGeom>
        </p:spPr>
      </p:pic>
      <p:sp>
        <p:nvSpPr>
          <p:cNvPr id="11" name="TextBox 10">
            <a:extLst>
              <a:ext uri="{FF2B5EF4-FFF2-40B4-BE49-F238E27FC236}">
                <a16:creationId xmlns:a16="http://schemas.microsoft.com/office/drawing/2014/main" id="{4025ACD6-5642-4036-ACFE-E7D43FCE5C40}"/>
              </a:ext>
            </a:extLst>
          </p:cNvPr>
          <p:cNvSpPr txBox="1"/>
          <p:nvPr/>
        </p:nvSpPr>
        <p:spPr>
          <a:xfrm>
            <a:off x="2611543" y="1969660"/>
            <a:ext cx="3432350" cy="1569660"/>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Non-dispersive (Bragg-symmetric)</a:t>
            </a:r>
          </a:p>
          <a:p>
            <a:pPr marL="171450" indent="-171450">
              <a:buFont typeface="Arial" panose="020B0604020202020204" pitchFamily="34" charset="0"/>
              <a:buChar char="•"/>
            </a:pPr>
            <a:r>
              <a:rPr lang="en-US" sz="1200" dirty="0">
                <a:solidFill>
                  <a:srgbClr val="00B050"/>
                </a:solidFill>
              </a:rPr>
              <a:t>Dispersive (Asymmetric)</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pPr marL="171450" indent="-171450">
              <a:buFont typeface="Arial" panose="020B0604020202020204" pitchFamily="34" charset="0"/>
              <a:buChar char="•"/>
            </a:pPr>
            <a:r>
              <a:rPr lang="en-US" sz="1200" dirty="0">
                <a:solidFill>
                  <a:srgbClr val="00B050"/>
                </a:solidFill>
              </a:rPr>
              <a:t>Includes energy/angle window (Darwin width)</a:t>
            </a:r>
          </a:p>
          <a:p>
            <a:pPr marL="171450" indent="-171450">
              <a:buFont typeface="Arial" panose="020B0604020202020204" pitchFamily="34" charset="0"/>
              <a:buChar char="•"/>
            </a:pPr>
            <a:r>
              <a:rPr lang="en-US" sz="1200" dirty="0">
                <a:solidFill>
                  <a:srgbClr val="00B050"/>
                </a:solidFill>
              </a:rPr>
              <a:t>Dynamical theory (perfect crystals)</a:t>
            </a:r>
          </a:p>
          <a:p>
            <a:pPr marL="171450" indent="-171450">
              <a:buFont typeface="Arial" panose="020B0604020202020204" pitchFamily="34" charset="0"/>
              <a:buChar char="•"/>
            </a:pPr>
            <a:r>
              <a:rPr lang="en-US" sz="1200" dirty="0">
                <a:solidFill>
                  <a:srgbClr val="00B050"/>
                </a:solidFill>
              </a:rPr>
              <a:t>Long list of crystals (any structure available)</a:t>
            </a:r>
          </a:p>
          <a:p>
            <a:r>
              <a:rPr lang="en-US" sz="1200" dirty="0"/>
              <a:t>	</a:t>
            </a:r>
            <a:endParaRPr lang="en-GB" sz="1200" dirty="0"/>
          </a:p>
        </p:txBody>
      </p:sp>
      <p:sp>
        <p:nvSpPr>
          <p:cNvPr id="12" name="TextBox 11">
            <a:extLst>
              <a:ext uri="{FF2B5EF4-FFF2-40B4-BE49-F238E27FC236}">
                <a16:creationId xmlns:a16="http://schemas.microsoft.com/office/drawing/2014/main" id="{DFDF4694-230F-4F8F-935F-AFFE822EA7F5}"/>
              </a:ext>
            </a:extLst>
          </p:cNvPr>
          <p:cNvSpPr txBox="1"/>
          <p:nvPr/>
        </p:nvSpPr>
        <p:spPr>
          <a:xfrm>
            <a:off x="5864631" y="830068"/>
            <a:ext cx="200247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a:t>
            </a:r>
          </a:p>
          <a:p>
            <a:pPr marL="171450" indent="-171450">
              <a:buFont typeface="Arial" panose="020B0604020202020204" pitchFamily="34" charset="0"/>
              <a:buChar char="•"/>
            </a:pPr>
            <a:r>
              <a:rPr lang="en-US" sz="1200" dirty="0">
                <a:solidFill>
                  <a:srgbClr val="FF0000"/>
                </a:solidFill>
              </a:rPr>
              <a:t>No efficiency calculation</a:t>
            </a:r>
          </a:p>
          <a:p>
            <a:r>
              <a:rPr lang="en-US" sz="1200" dirty="0">
                <a:solidFill>
                  <a:srgbClr val="FF0000"/>
                </a:solidFill>
              </a:rPr>
              <a:t>	</a:t>
            </a:r>
            <a:endParaRPr lang="en-GB" sz="1200" dirty="0">
              <a:solidFill>
                <a:srgbClr val="FF0000"/>
              </a:solidFill>
            </a:endParaRPr>
          </a:p>
        </p:txBody>
      </p:sp>
      <p:sp>
        <p:nvSpPr>
          <p:cNvPr id="13" name="TextBox 12">
            <a:extLst>
              <a:ext uri="{FF2B5EF4-FFF2-40B4-BE49-F238E27FC236}">
                <a16:creationId xmlns:a16="http://schemas.microsoft.com/office/drawing/2014/main" id="{AD4A32F5-2315-488A-BA54-B8903F4A6A23}"/>
              </a:ext>
            </a:extLst>
          </p:cNvPr>
          <p:cNvSpPr txBox="1"/>
          <p:nvPr/>
        </p:nvSpPr>
        <p:spPr>
          <a:xfrm>
            <a:off x="5811877" y="1946843"/>
            <a:ext cx="342914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 (Bragg). No Laue (to be done)</a:t>
            </a:r>
          </a:p>
          <a:p>
            <a:pPr marL="171450" indent="-171450">
              <a:buFont typeface="Arial" panose="020B0604020202020204" pitchFamily="34" charset="0"/>
              <a:buChar char="•"/>
            </a:pPr>
            <a:r>
              <a:rPr lang="en-US" sz="1200" dirty="0">
                <a:solidFill>
                  <a:srgbClr val="FF0000"/>
                </a:solidFill>
              </a:rPr>
              <a:t>Reflectivity for undistorted crystals </a:t>
            </a:r>
          </a:p>
          <a:p>
            <a:r>
              <a:rPr lang="en-US" sz="1200" dirty="0">
                <a:solidFill>
                  <a:srgbClr val="FF0000"/>
                </a:solidFill>
              </a:rPr>
              <a:t>	(external for symmetric)</a:t>
            </a:r>
          </a:p>
          <a:p>
            <a:pPr marL="171450" indent="-171450">
              <a:buFont typeface="Arial" panose="020B0604020202020204" pitchFamily="34" charset="0"/>
              <a:buChar char="•"/>
            </a:pPr>
            <a:r>
              <a:rPr lang="en-US" sz="1200" dirty="0">
                <a:solidFill>
                  <a:srgbClr val="FF0000"/>
                </a:solidFill>
              </a:rPr>
              <a:t>No mosaic (to be done)</a:t>
            </a:r>
          </a:p>
          <a:p>
            <a:pPr marL="171450" indent="-171450">
              <a:buFont typeface="Arial" panose="020B0604020202020204" pitchFamily="34" charset="0"/>
              <a:buChar char="•"/>
            </a:pPr>
            <a:r>
              <a:rPr lang="en-US" sz="1200" dirty="0">
                <a:solidFill>
                  <a:srgbClr val="FF0000"/>
                </a:solidFill>
              </a:rPr>
              <a:t>No Johansson (to be done)</a:t>
            </a:r>
          </a:p>
          <a:p>
            <a:pPr marL="171450" indent="-171450">
              <a:buFont typeface="Arial" panose="020B0604020202020204" pitchFamily="34" charset="0"/>
              <a:buChar char="•"/>
            </a:pPr>
            <a:endParaRPr lang="en-US" sz="1200" dirty="0">
              <a:solidFill>
                <a:srgbClr val="FF0000"/>
              </a:solidFill>
            </a:endParaRPr>
          </a:p>
          <a:p>
            <a:r>
              <a:rPr lang="en-US" sz="1200" dirty="0">
                <a:solidFill>
                  <a:srgbClr val="FF0000"/>
                </a:solidFill>
              </a:rPr>
              <a:t>	</a:t>
            </a:r>
            <a:endParaRPr lang="en-GB" sz="1200" dirty="0">
              <a:solidFill>
                <a:srgbClr val="FF0000"/>
              </a:solidFill>
            </a:endParaRPr>
          </a:p>
        </p:txBody>
      </p:sp>
      <p:pic>
        <p:nvPicPr>
          <p:cNvPr id="14" name="Picture 13">
            <a:extLst>
              <a:ext uri="{FF2B5EF4-FFF2-40B4-BE49-F238E27FC236}">
                <a16:creationId xmlns:a16="http://schemas.microsoft.com/office/drawing/2014/main" id="{11BC87FD-FE73-41A8-A730-28F4B2C0C9C0}"/>
              </a:ext>
            </a:extLst>
          </p:cNvPr>
          <p:cNvPicPr>
            <a:picLocks noChangeAspect="1"/>
          </p:cNvPicPr>
          <p:nvPr/>
        </p:nvPicPr>
        <p:blipFill>
          <a:blip r:embed="rId8"/>
          <a:stretch>
            <a:fillRect/>
          </a:stretch>
        </p:blipFill>
        <p:spPr>
          <a:xfrm>
            <a:off x="1020597" y="3033535"/>
            <a:ext cx="1456155" cy="1456155"/>
          </a:xfrm>
          <a:prstGeom prst="rect">
            <a:avLst/>
          </a:prstGeom>
        </p:spPr>
      </p:pic>
      <p:sp>
        <p:nvSpPr>
          <p:cNvPr id="16" name="TextBox 15">
            <a:extLst>
              <a:ext uri="{FF2B5EF4-FFF2-40B4-BE49-F238E27FC236}">
                <a16:creationId xmlns:a16="http://schemas.microsoft.com/office/drawing/2014/main" id="{8EB16C2C-FE0E-4908-9866-4E3D433B9E27}"/>
              </a:ext>
            </a:extLst>
          </p:cNvPr>
          <p:cNvSpPr txBox="1"/>
          <p:nvPr/>
        </p:nvSpPr>
        <p:spPr>
          <a:xfrm>
            <a:off x="2608340" y="3562137"/>
            <a:ext cx="3316934"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Combined with focusing by curved surfaces</a:t>
            </a:r>
          </a:p>
          <a:p>
            <a:pPr marL="171450" indent="-171450">
              <a:buFont typeface="Arial" panose="020B0604020202020204" pitchFamily="34" charset="0"/>
              <a:buChar char="•"/>
            </a:pPr>
            <a:r>
              <a:rPr lang="en-US" sz="1200" dirty="0">
                <a:solidFill>
                  <a:srgbClr val="00B050"/>
                </a:solidFill>
              </a:rPr>
              <a:t>Graded (Depth and/or Laterally)	</a:t>
            </a:r>
            <a:endParaRPr lang="en-GB" sz="1200" dirty="0">
              <a:solidFill>
                <a:srgbClr val="00B050"/>
              </a:solidFill>
            </a:endParaRPr>
          </a:p>
        </p:txBody>
      </p:sp>
      <p:sp>
        <p:nvSpPr>
          <p:cNvPr id="17" name="TextBox 16">
            <a:extLst>
              <a:ext uri="{FF2B5EF4-FFF2-40B4-BE49-F238E27FC236}">
                <a16:creationId xmlns:a16="http://schemas.microsoft.com/office/drawing/2014/main" id="{5A4BCC42-81B0-4027-81B0-ED34D83E3D3B}"/>
              </a:ext>
            </a:extLst>
          </p:cNvPr>
          <p:cNvSpPr txBox="1"/>
          <p:nvPr/>
        </p:nvSpPr>
        <p:spPr>
          <a:xfrm>
            <a:off x="5925274" y="3515265"/>
            <a:ext cx="2234907"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0000"/>
                </a:solidFill>
              </a:rPr>
              <a:t>Only reflection (no ML lens)</a:t>
            </a:r>
          </a:p>
          <a:p>
            <a:pPr marL="171450" indent="-171450">
              <a:buFont typeface="Arial" panose="020B0604020202020204" pitchFamily="34" charset="0"/>
              <a:buChar char="•"/>
            </a:pPr>
            <a:r>
              <a:rPr lang="en-US" sz="1200" dirty="0">
                <a:solidFill>
                  <a:srgbClr val="FF0000"/>
                </a:solidFill>
              </a:rPr>
              <a:t>No tri-layers (only bilayers)</a:t>
            </a:r>
          </a:p>
          <a:p>
            <a:r>
              <a:rPr lang="en-US" sz="1200" dirty="0">
                <a:solidFill>
                  <a:srgbClr val="FFC000"/>
                </a:solidFill>
              </a:rPr>
              <a:t>	</a:t>
            </a:r>
            <a:endParaRPr lang="en-GB" sz="1200" dirty="0">
              <a:solidFill>
                <a:srgbClr val="FFC000"/>
              </a:solidFill>
            </a:endParaRPr>
          </a:p>
        </p:txBody>
      </p:sp>
      <p:sp>
        <p:nvSpPr>
          <p:cNvPr id="15" name="Slide Number Placeholder 14">
            <a:extLst>
              <a:ext uri="{FF2B5EF4-FFF2-40B4-BE49-F238E27FC236}">
                <a16:creationId xmlns:a16="http://schemas.microsoft.com/office/drawing/2014/main" id="{E34212D6-A5DA-4AEC-95C2-883061569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18" name="Picture 17">
            <a:extLst>
              <a:ext uri="{FF2B5EF4-FFF2-40B4-BE49-F238E27FC236}">
                <a16:creationId xmlns:a16="http://schemas.microsoft.com/office/drawing/2014/main" id="{4C482918-18CF-49F7-9769-48B615F1152A}"/>
              </a:ext>
            </a:extLst>
          </p:cNvPr>
          <p:cNvPicPr>
            <a:picLocks noChangeAspect="1"/>
          </p:cNvPicPr>
          <p:nvPr/>
        </p:nvPicPr>
        <p:blipFill>
          <a:blip r:embed="rId9"/>
          <a:stretch/>
        </p:blipFill>
        <p:spPr bwMode="auto">
          <a:xfrm>
            <a:off x="4604625" y="184981"/>
            <a:ext cx="569789" cy="569789"/>
          </a:xfrm>
          <a:prstGeom prst="rect">
            <a:avLst/>
          </a:prstGeom>
        </p:spPr>
      </p:pic>
      <p:pic>
        <p:nvPicPr>
          <p:cNvPr id="19" name="Picture 18">
            <a:extLst>
              <a:ext uri="{FF2B5EF4-FFF2-40B4-BE49-F238E27FC236}">
                <a16:creationId xmlns:a16="http://schemas.microsoft.com/office/drawing/2014/main" id="{C7AC799A-C30C-418E-9499-AF14A68507D7}"/>
              </a:ext>
            </a:extLst>
          </p:cNvPr>
          <p:cNvPicPr>
            <a:picLocks noChangeAspect="1"/>
          </p:cNvPicPr>
          <p:nvPr/>
        </p:nvPicPr>
        <p:blipFill>
          <a:blip r:embed="rId10"/>
          <a:stretch/>
        </p:blipFill>
        <p:spPr bwMode="auto">
          <a:xfrm>
            <a:off x="6865866" y="265733"/>
            <a:ext cx="372741" cy="426455"/>
          </a:xfrm>
          <a:prstGeom prst="rect">
            <a:avLst/>
          </a:prstGeom>
        </p:spPr>
      </p:pic>
    </p:spTree>
    <p:extLst>
      <p:ext uri="{BB962C8B-B14F-4D97-AF65-F5344CB8AC3E}">
        <p14:creationId xmlns:p14="http://schemas.microsoft.com/office/powerpoint/2010/main" val="415055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2" name="Picture 2" descr="N:\scisoft\XRayOptics\OASYS_VE_RNICE8\shadowOui\orangecontrib\shadow\widgets\compound_optical_elements\icons\crl.png">
            <a:extLst>
              <a:ext uri="{FF2B5EF4-FFF2-40B4-BE49-F238E27FC236}">
                <a16:creationId xmlns:a16="http://schemas.microsoft.com/office/drawing/2014/main" id="{FF9E3C5A-FCC0-9BF8-0F1F-8399A93CD942}"/>
              </a:ext>
            </a:extLst>
          </p:cNvPr>
          <p:cNvPicPr>
            <a:picLocks noChangeAspect="1" noChangeArrowheads="1"/>
          </p:cNvPicPr>
          <p:nvPr/>
        </p:nvPicPr>
        <p:blipFill>
          <a:blip r:embed="rId3" cstate="print"/>
          <a:srcRect/>
          <a:stretch>
            <a:fillRect/>
          </a:stretch>
        </p:blipFill>
        <p:spPr bwMode="auto">
          <a:xfrm>
            <a:off x="3743381" y="1396061"/>
            <a:ext cx="2520280" cy="2520280"/>
          </a:xfrm>
          <a:prstGeom prst="rect">
            <a:avLst/>
          </a:prstGeom>
          <a:noFill/>
        </p:spPr>
      </p:pic>
      <p:sp>
        <p:nvSpPr>
          <p:cNvPr id="41" name="Google Shape;41;p8"/>
          <p:cNvSpPr txBox="1">
            <a:spLocks noGrp="1"/>
          </p:cNvSpPr>
          <p:nvPr>
            <p:ph type="title"/>
          </p:nvPr>
        </p:nvSpPr>
        <p:spPr>
          <a:xfrm>
            <a:off x="71481" y="53098"/>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pic>
        <p:nvPicPr>
          <p:cNvPr id="3" name="Picture 3" descr="N:\scisoft\XRayOptics\OASYS_VE_RNICE8\shadowOui\orangecontrib\shadow\widgets\compound_optical_elements\icons\lens.png">
            <a:extLst>
              <a:ext uri="{FF2B5EF4-FFF2-40B4-BE49-F238E27FC236}">
                <a16:creationId xmlns:a16="http://schemas.microsoft.com/office/drawing/2014/main" id="{BE68EBDF-D84F-070E-25FF-69574D2EBE55}"/>
              </a:ext>
            </a:extLst>
          </p:cNvPr>
          <p:cNvPicPr>
            <a:picLocks noChangeAspect="1" noChangeArrowheads="1"/>
          </p:cNvPicPr>
          <p:nvPr/>
        </p:nvPicPr>
        <p:blipFill>
          <a:blip r:embed="rId4" cstate="print"/>
          <a:srcRect/>
          <a:stretch>
            <a:fillRect/>
          </a:stretch>
        </p:blipFill>
        <p:spPr bwMode="auto">
          <a:xfrm>
            <a:off x="2087197" y="1900117"/>
            <a:ext cx="1524000" cy="1524000"/>
          </a:xfrm>
          <a:prstGeom prst="rect">
            <a:avLst/>
          </a:prstGeom>
          <a:noFill/>
        </p:spPr>
      </p:pic>
      <p:pic>
        <p:nvPicPr>
          <p:cNvPr id="4" name="Picture 4" descr="N:\scisoft\XRayOptics\OASYS_VE_RNICE8\shadowOui\orangecontrib\shadow\widgets\compound_optical_elements\icons\lens.png">
            <a:extLst>
              <a:ext uri="{FF2B5EF4-FFF2-40B4-BE49-F238E27FC236}">
                <a16:creationId xmlns:a16="http://schemas.microsoft.com/office/drawing/2014/main" id="{A357A600-F82E-3960-9467-B32A4C5AB1E0}"/>
              </a:ext>
            </a:extLst>
          </p:cNvPr>
          <p:cNvPicPr>
            <a:picLocks noChangeAspect="1" noChangeArrowheads="1"/>
          </p:cNvPicPr>
          <p:nvPr/>
        </p:nvPicPr>
        <p:blipFill>
          <a:blip r:embed="rId4" cstate="print"/>
          <a:srcRect/>
          <a:stretch>
            <a:fillRect/>
          </a:stretch>
        </p:blipFill>
        <p:spPr bwMode="auto">
          <a:xfrm>
            <a:off x="575029" y="1900117"/>
            <a:ext cx="1524000" cy="1524000"/>
          </a:xfrm>
          <a:prstGeom prst="rect">
            <a:avLst/>
          </a:prstGeom>
          <a:noFill/>
        </p:spPr>
      </p:pic>
      <p:pic>
        <p:nvPicPr>
          <p:cNvPr id="5" name="Picture 5" descr="N:\scisoft\XRayOptics\OASYS_VE_RNICE8\shadowOui\orangecontrib\shadow\widgets\compound_optical_elements\icons\transfocator.png">
            <a:extLst>
              <a:ext uri="{FF2B5EF4-FFF2-40B4-BE49-F238E27FC236}">
                <a16:creationId xmlns:a16="http://schemas.microsoft.com/office/drawing/2014/main" id="{4E42050B-A40D-96BA-9E0A-3EC2263EFC18}"/>
              </a:ext>
            </a:extLst>
          </p:cNvPr>
          <p:cNvPicPr>
            <a:picLocks noChangeAspect="1" noChangeArrowheads="1"/>
          </p:cNvPicPr>
          <p:nvPr/>
        </p:nvPicPr>
        <p:blipFill>
          <a:blip r:embed="rId5" cstate="print"/>
          <a:srcRect/>
          <a:stretch>
            <a:fillRect/>
          </a:stretch>
        </p:blipFill>
        <p:spPr bwMode="auto">
          <a:xfrm>
            <a:off x="6803721" y="1720097"/>
            <a:ext cx="1872208" cy="1872208"/>
          </a:xfrm>
          <a:prstGeom prst="rect">
            <a:avLst/>
          </a:prstGeom>
          <a:noFill/>
        </p:spPr>
      </p:pic>
      <p:pic>
        <p:nvPicPr>
          <p:cNvPr id="6" name="Picture 5" descr="https://www.latex4technics.com/l4ttemp/w9vwfe.png?1490262455251">
            <a:extLst>
              <a:ext uri="{FF2B5EF4-FFF2-40B4-BE49-F238E27FC236}">
                <a16:creationId xmlns:a16="http://schemas.microsoft.com/office/drawing/2014/main" id="{47C30D14-BCC9-DF70-6312-30B5188B9C78}"/>
              </a:ext>
            </a:extLst>
          </p:cNvPr>
          <p:cNvPicPr>
            <a:picLocks noChangeAspect="1" noChangeArrowheads="1"/>
          </p:cNvPicPr>
          <p:nvPr/>
        </p:nvPicPr>
        <p:blipFill>
          <a:blip r:embed="rId6" cstate="print"/>
          <a:srcRect/>
          <a:stretch>
            <a:fillRect/>
          </a:stretch>
        </p:blipFill>
        <p:spPr bwMode="auto">
          <a:xfrm>
            <a:off x="838780" y="3691173"/>
            <a:ext cx="676275" cy="495301"/>
          </a:xfrm>
          <a:prstGeom prst="rect">
            <a:avLst/>
          </a:prstGeom>
          <a:noFill/>
        </p:spPr>
      </p:pic>
      <p:pic>
        <p:nvPicPr>
          <p:cNvPr id="7" name="Picture 9" descr="https://www.latex4technics.com/l4ttemp/w9vwfe.png?1490262510949">
            <a:extLst>
              <a:ext uri="{FF2B5EF4-FFF2-40B4-BE49-F238E27FC236}">
                <a16:creationId xmlns:a16="http://schemas.microsoft.com/office/drawing/2014/main" id="{2DD524D9-27E9-2B1C-DE40-3E0517BFC775}"/>
              </a:ext>
            </a:extLst>
          </p:cNvPr>
          <p:cNvPicPr>
            <a:picLocks noChangeAspect="1" noChangeArrowheads="1"/>
          </p:cNvPicPr>
          <p:nvPr/>
        </p:nvPicPr>
        <p:blipFill>
          <a:blip r:embed="rId7" cstate="print"/>
          <a:srcRect/>
          <a:stretch>
            <a:fillRect/>
          </a:stretch>
        </p:blipFill>
        <p:spPr bwMode="auto">
          <a:xfrm>
            <a:off x="2350948" y="3655169"/>
            <a:ext cx="742950" cy="495301"/>
          </a:xfrm>
          <a:prstGeom prst="rect">
            <a:avLst/>
          </a:prstGeom>
          <a:noFill/>
        </p:spPr>
      </p:pic>
      <p:pic>
        <p:nvPicPr>
          <p:cNvPr id="8" name="Picture 11" descr="https://www.latex4technics.com/l4ttemp/w9vwfe.png?1490262631001">
            <a:extLst>
              <a:ext uri="{FF2B5EF4-FFF2-40B4-BE49-F238E27FC236}">
                <a16:creationId xmlns:a16="http://schemas.microsoft.com/office/drawing/2014/main" id="{3DB8262D-FEBE-B24A-4E5C-C599872E84D5}"/>
              </a:ext>
            </a:extLst>
          </p:cNvPr>
          <p:cNvPicPr>
            <a:picLocks noChangeAspect="1" noChangeArrowheads="1"/>
          </p:cNvPicPr>
          <p:nvPr/>
        </p:nvPicPr>
        <p:blipFill>
          <a:blip r:embed="rId8" cstate="print"/>
          <a:srcRect/>
          <a:stretch>
            <a:fillRect/>
          </a:stretch>
        </p:blipFill>
        <p:spPr bwMode="auto">
          <a:xfrm>
            <a:off x="4403176" y="3655169"/>
            <a:ext cx="942975" cy="495301"/>
          </a:xfrm>
          <a:prstGeom prst="rect">
            <a:avLst/>
          </a:prstGeom>
          <a:noFill/>
        </p:spPr>
      </p:pic>
      <p:pic>
        <p:nvPicPr>
          <p:cNvPr id="9" name="Picture 13" descr="https://www.latex4technics.com/l4ttemp/w9vwfe.png?1490262727172">
            <a:extLst>
              <a:ext uri="{FF2B5EF4-FFF2-40B4-BE49-F238E27FC236}">
                <a16:creationId xmlns:a16="http://schemas.microsoft.com/office/drawing/2014/main" id="{51FCD80C-A8A6-9C4B-5925-D0A961293676}"/>
              </a:ext>
            </a:extLst>
          </p:cNvPr>
          <p:cNvPicPr>
            <a:picLocks noChangeAspect="1" noChangeArrowheads="1"/>
          </p:cNvPicPr>
          <p:nvPr/>
        </p:nvPicPr>
        <p:blipFill>
          <a:blip r:embed="rId9" cstate="print"/>
          <a:srcRect/>
          <a:stretch>
            <a:fillRect/>
          </a:stretch>
        </p:blipFill>
        <p:spPr bwMode="auto">
          <a:xfrm>
            <a:off x="6743436" y="3691173"/>
            <a:ext cx="1847850" cy="514351"/>
          </a:xfrm>
          <a:prstGeom prst="rect">
            <a:avLst/>
          </a:prstGeom>
          <a:noFill/>
        </p:spPr>
      </p:pic>
      <p:sp>
        <p:nvSpPr>
          <p:cNvPr id="10" name="TextBox 9">
            <a:extLst>
              <a:ext uri="{FF2B5EF4-FFF2-40B4-BE49-F238E27FC236}">
                <a16:creationId xmlns:a16="http://schemas.microsoft.com/office/drawing/2014/main" id="{41DA3DE3-A559-CFEC-805C-D37CFAEA370C}"/>
              </a:ext>
            </a:extLst>
          </p:cNvPr>
          <p:cNvSpPr txBox="1"/>
          <p:nvPr/>
        </p:nvSpPr>
        <p:spPr>
          <a:xfrm>
            <a:off x="71481" y="1553598"/>
            <a:ext cx="1764196" cy="369332"/>
          </a:xfrm>
          <a:prstGeom prst="rect">
            <a:avLst/>
          </a:prstGeom>
          <a:noFill/>
        </p:spPr>
        <p:txBody>
          <a:bodyPr wrap="square" rtlCol="0">
            <a:spAutoFit/>
          </a:bodyPr>
          <a:lstStyle/>
          <a:p>
            <a:r>
              <a:rPr lang="en-US" dirty="0"/>
              <a:t>Single interface</a:t>
            </a:r>
            <a:endParaRPr lang="en-GB" dirty="0"/>
          </a:p>
        </p:txBody>
      </p:sp>
      <p:sp>
        <p:nvSpPr>
          <p:cNvPr id="11" name="TextBox 10">
            <a:extLst>
              <a:ext uri="{FF2B5EF4-FFF2-40B4-BE49-F238E27FC236}">
                <a16:creationId xmlns:a16="http://schemas.microsoft.com/office/drawing/2014/main" id="{53EEB132-E3CB-D2E6-6F88-F2478AE4ED76}"/>
              </a:ext>
            </a:extLst>
          </p:cNvPr>
          <p:cNvSpPr txBox="1"/>
          <p:nvPr/>
        </p:nvSpPr>
        <p:spPr>
          <a:xfrm>
            <a:off x="2339225" y="1468069"/>
            <a:ext cx="1044116" cy="369332"/>
          </a:xfrm>
          <a:prstGeom prst="rect">
            <a:avLst/>
          </a:prstGeom>
          <a:noFill/>
        </p:spPr>
        <p:txBody>
          <a:bodyPr wrap="square" rtlCol="0">
            <a:spAutoFit/>
          </a:bodyPr>
          <a:lstStyle/>
          <a:p>
            <a:r>
              <a:rPr lang="en-US" dirty="0"/>
              <a:t>Lens </a:t>
            </a:r>
            <a:endParaRPr lang="en-GB" dirty="0"/>
          </a:p>
        </p:txBody>
      </p:sp>
      <p:sp>
        <p:nvSpPr>
          <p:cNvPr id="12" name="TextBox 11">
            <a:extLst>
              <a:ext uri="{FF2B5EF4-FFF2-40B4-BE49-F238E27FC236}">
                <a16:creationId xmlns:a16="http://schemas.microsoft.com/office/drawing/2014/main" id="{3C3FB211-CD0F-7289-B668-5057809900F3}"/>
              </a:ext>
            </a:extLst>
          </p:cNvPr>
          <p:cNvSpPr txBox="1"/>
          <p:nvPr/>
        </p:nvSpPr>
        <p:spPr>
          <a:xfrm>
            <a:off x="6911733" y="1468069"/>
            <a:ext cx="1512168" cy="369332"/>
          </a:xfrm>
          <a:prstGeom prst="rect">
            <a:avLst/>
          </a:prstGeom>
          <a:noFill/>
        </p:spPr>
        <p:txBody>
          <a:bodyPr wrap="square" rtlCol="0">
            <a:spAutoFit/>
          </a:bodyPr>
          <a:lstStyle/>
          <a:p>
            <a:r>
              <a:rPr lang="en-US" dirty="0" err="1"/>
              <a:t>Transfocator</a:t>
            </a:r>
            <a:endParaRPr lang="en-GB" dirty="0"/>
          </a:p>
        </p:txBody>
      </p:sp>
      <p:sp>
        <p:nvSpPr>
          <p:cNvPr id="13" name="TextBox 12">
            <a:extLst>
              <a:ext uri="{FF2B5EF4-FFF2-40B4-BE49-F238E27FC236}">
                <a16:creationId xmlns:a16="http://schemas.microsoft.com/office/drawing/2014/main" id="{5A308C79-B11E-E44E-FDD5-4EE95EC883F4}"/>
              </a:ext>
            </a:extLst>
          </p:cNvPr>
          <p:cNvSpPr txBox="1"/>
          <p:nvPr/>
        </p:nvSpPr>
        <p:spPr>
          <a:xfrm>
            <a:off x="71481" y="4577447"/>
            <a:ext cx="6840760" cy="307777"/>
          </a:xfrm>
          <a:prstGeom prst="rect">
            <a:avLst/>
          </a:prstGeom>
          <a:noFill/>
        </p:spPr>
        <p:txBody>
          <a:bodyPr wrap="square" rtlCol="0">
            <a:spAutoFit/>
          </a:bodyPr>
          <a:lstStyle/>
          <a:p>
            <a:pPr lvl="0"/>
            <a:r>
              <a:rPr lang="en-GB" b="1" dirty="0">
                <a:solidFill>
                  <a:srgbClr val="000090"/>
                </a:solidFill>
              </a:rPr>
              <a:t>First Experimental demonstration of CRL: </a:t>
            </a:r>
            <a:r>
              <a:rPr lang="en-GB" dirty="0">
                <a:solidFill>
                  <a:srgbClr val="000090"/>
                </a:solidFill>
              </a:rPr>
              <a:t>A. Snigirev </a:t>
            </a:r>
            <a:r>
              <a:rPr lang="en-GB" i="1" dirty="0">
                <a:solidFill>
                  <a:srgbClr val="000090"/>
                </a:solidFill>
              </a:rPr>
              <a:t>et al </a:t>
            </a:r>
            <a:r>
              <a:rPr lang="en-GB" dirty="0">
                <a:solidFill>
                  <a:srgbClr val="000090"/>
                </a:solidFill>
              </a:rPr>
              <a:t>Nature 384 (1996) 49</a:t>
            </a:r>
          </a:p>
        </p:txBody>
      </p:sp>
      <p:sp>
        <p:nvSpPr>
          <p:cNvPr id="14" name="Rectangle 13">
            <a:extLst>
              <a:ext uri="{FF2B5EF4-FFF2-40B4-BE49-F238E27FC236}">
                <a16:creationId xmlns:a16="http://schemas.microsoft.com/office/drawing/2014/main" id="{029B6217-C65D-454F-82CC-69574C60E8DB}"/>
              </a:ext>
            </a:extLst>
          </p:cNvPr>
          <p:cNvSpPr/>
          <p:nvPr/>
        </p:nvSpPr>
        <p:spPr>
          <a:xfrm>
            <a:off x="1331113" y="2152145"/>
            <a:ext cx="104411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F8E57B1-D533-461D-AF51-57718929AA56}"/>
              </a:ext>
            </a:extLst>
          </p:cNvPr>
          <p:cNvSpPr txBox="1"/>
          <p:nvPr/>
        </p:nvSpPr>
        <p:spPr>
          <a:xfrm>
            <a:off x="3611197" y="1498846"/>
            <a:ext cx="2880320" cy="307777"/>
          </a:xfrm>
          <a:prstGeom prst="rect">
            <a:avLst/>
          </a:prstGeom>
          <a:noFill/>
        </p:spPr>
        <p:txBody>
          <a:bodyPr wrap="square" rtlCol="0">
            <a:spAutoFit/>
          </a:bodyPr>
          <a:lstStyle/>
          <a:p>
            <a:r>
              <a:rPr lang="en-US" dirty="0"/>
              <a:t>CRL (Compound Refractive Lens)</a:t>
            </a:r>
            <a:endParaRPr lang="en-GB" dirty="0"/>
          </a:p>
        </p:txBody>
      </p:sp>
      <p:sp>
        <p:nvSpPr>
          <p:cNvPr id="16" name="TextBox 15">
            <a:extLst>
              <a:ext uri="{FF2B5EF4-FFF2-40B4-BE49-F238E27FC236}">
                <a16:creationId xmlns:a16="http://schemas.microsoft.com/office/drawing/2014/main" id="{C68151E7-8409-4CBC-805F-5ABB4CA46FBD}"/>
              </a:ext>
            </a:extLst>
          </p:cNvPr>
          <p:cNvSpPr txBox="1"/>
          <p:nvPr/>
        </p:nvSpPr>
        <p:spPr>
          <a:xfrm>
            <a:off x="140917" y="3407202"/>
            <a:ext cx="1369286" cy="307777"/>
          </a:xfrm>
          <a:prstGeom prst="rect">
            <a:avLst/>
          </a:prstGeom>
          <a:noFill/>
        </p:spPr>
        <p:txBody>
          <a:bodyPr wrap="none" rtlCol="0">
            <a:spAutoFit/>
          </a:bodyPr>
          <a:lstStyle/>
          <a:p>
            <a:r>
              <a:rPr lang="en-US" dirty="0"/>
              <a:t>Approximately:</a:t>
            </a:r>
            <a:endParaRPr lang="en-GB" dirty="0"/>
          </a:p>
        </p:txBody>
      </p:sp>
      <p:sp>
        <p:nvSpPr>
          <p:cNvPr id="20" name="TextBox 19">
            <a:extLst>
              <a:ext uri="{FF2B5EF4-FFF2-40B4-BE49-F238E27FC236}">
                <a16:creationId xmlns:a16="http://schemas.microsoft.com/office/drawing/2014/main" id="{8748DC25-35A9-4AC7-A731-744CC21DF9FC}"/>
              </a:ext>
            </a:extLst>
          </p:cNvPr>
          <p:cNvSpPr txBox="1"/>
          <p:nvPr/>
        </p:nvSpPr>
        <p:spPr>
          <a:xfrm>
            <a:off x="3822181" y="278115"/>
            <a:ext cx="365356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All interfaces individually traced</a:t>
            </a:r>
          </a:p>
          <a:p>
            <a:pPr marL="171450" indent="-171450">
              <a:buFont typeface="Arial" panose="020B0604020202020204" pitchFamily="34" charset="0"/>
              <a:buChar char="•"/>
            </a:pPr>
            <a:r>
              <a:rPr lang="en-US" sz="1200" dirty="0">
                <a:solidFill>
                  <a:srgbClr val="00B050"/>
                </a:solidFill>
              </a:rPr>
              <a:t>Absorption</a:t>
            </a:r>
          </a:p>
          <a:p>
            <a:pPr marL="171450" indent="-171450">
              <a:buFont typeface="Arial" panose="020B0604020202020204" pitchFamily="34" charset="0"/>
              <a:buChar char="•"/>
            </a:pPr>
            <a:r>
              <a:rPr lang="en-US" sz="1200" dirty="0">
                <a:solidFill>
                  <a:srgbClr val="00B050"/>
                </a:solidFill>
              </a:rPr>
              <a:t>Many Curved surfaces (parabolic </a:t>
            </a:r>
            <a:r>
              <a:rPr lang="en-US" sz="1200" dirty="0" err="1">
                <a:solidFill>
                  <a:srgbClr val="00B050"/>
                </a:solidFill>
              </a:rPr>
              <a:t>etc</a:t>
            </a:r>
            <a:r>
              <a:rPr lang="en-US" sz="1200" dirty="0">
                <a:solidFill>
                  <a:srgbClr val="00B050"/>
                </a:solidFill>
              </a:rPr>
              <a:t>)</a:t>
            </a:r>
          </a:p>
          <a:p>
            <a:pPr marL="171450" indent="-171450">
              <a:buFont typeface="Arial" panose="020B0604020202020204" pitchFamily="34" charset="0"/>
              <a:buChar char="•"/>
            </a:pPr>
            <a:r>
              <a:rPr lang="en-US" sz="1200" dirty="0">
                <a:solidFill>
                  <a:srgbClr val="00B050"/>
                </a:solidFill>
              </a:rPr>
              <a:t>VLS: Varying Line Spacing</a:t>
            </a:r>
          </a:p>
          <a:p>
            <a:pPr marL="171450" indent="-171450">
              <a:buFont typeface="Arial" panose="020B0604020202020204" pitchFamily="34" charset="0"/>
              <a:buChar char="•"/>
            </a:pPr>
            <a:r>
              <a:rPr lang="en-US" sz="1200" dirty="0">
                <a:solidFill>
                  <a:srgbClr val="00B050"/>
                </a:solidFill>
              </a:rPr>
              <a:t>Chromatic aberrations naturally included</a:t>
            </a:r>
          </a:p>
          <a:p>
            <a:pPr marL="171450" indent="-171450">
              <a:buFont typeface="Arial" panose="020B0604020202020204" pitchFamily="34" charset="0"/>
              <a:buChar char="•"/>
            </a:pPr>
            <a:r>
              <a:rPr lang="en-US" sz="1200" dirty="0">
                <a:solidFill>
                  <a:srgbClr val="00B050"/>
                </a:solidFill>
              </a:rPr>
              <a:t>“Length” aberration (adiabatic) naturally included</a:t>
            </a:r>
          </a:p>
          <a:p>
            <a:pPr marL="171450" indent="-171450">
              <a:buFont typeface="Arial" panose="020B0604020202020204" pitchFamily="34" charset="0"/>
              <a:buChar char="•"/>
            </a:pPr>
            <a:r>
              <a:rPr lang="en-US" sz="1200" dirty="0">
                <a:solidFill>
                  <a:srgbClr val="00B050"/>
                </a:solidFill>
              </a:rPr>
              <a:t>1D and 2D</a:t>
            </a:r>
            <a:endParaRPr lang="en-GB" sz="1200" dirty="0">
              <a:solidFill>
                <a:srgbClr val="00B050"/>
              </a:solidFill>
            </a:endParaRPr>
          </a:p>
        </p:txBody>
      </p:sp>
      <p:sp>
        <p:nvSpPr>
          <p:cNvPr id="21" name="TextBox 20">
            <a:extLst>
              <a:ext uri="{FF2B5EF4-FFF2-40B4-BE49-F238E27FC236}">
                <a16:creationId xmlns:a16="http://schemas.microsoft.com/office/drawing/2014/main" id="{F40525FD-C52D-466F-B9FD-09C43150F19C}"/>
              </a:ext>
            </a:extLst>
          </p:cNvPr>
          <p:cNvSpPr txBox="1"/>
          <p:nvPr/>
        </p:nvSpPr>
        <p:spPr>
          <a:xfrm>
            <a:off x="6794331" y="294170"/>
            <a:ext cx="2278188"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No errors (only for interface)</a:t>
            </a:r>
          </a:p>
          <a:p>
            <a:pPr marL="171450" indent="-171450">
              <a:buFont typeface="Arial" panose="020B0604020202020204" pitchFamily="34" charset="0"/>
              <a:buChar char="•"/>
            </a:pPr>
            <a:r>
              <a:rPr lang="en-US" sz="1200" dirty="0">
                <a:solidFill>
                  <a:srgbClr val="FFC000"/>
                </a:solidFill>
              </a:rPr>
              <a:t>No block movements</a:t>
            </a:r>
          </a:p>
          <a:p>
            <a:pPr marL="171450" indent="-171450">
              <a:buFont typeface="Arial" panose="020B0604020202020204" pitchFamily="34" charset="0"/>
              <a:buChar char="•"/>
            </a:pPr>
            <a:r>
              <a:rPr lang="en-US" sz="1200" dirty="0">
                <a:solidFill>
                  <a:srgbClr val="FFC000"/>
                </a:solidFill>
              </a:rPr>
              <a:t>Slow (for many lenses)</a:t>
            </a:r>
          </a:p>
          <a:p>
            <a:r>
              <a:rPr lang="en-US" sz="1200" dirty="0"/>
              <a:t>	</a:t>
            </a:r>
            <a:endParaRPr lang="en-GB" sz="1200" dirty="0"/>
          </a:p>
        </p:txBody>
      </p:sp>
      <p:sp>
        <p:nvSpPr>
          <p:cNvPr id="19" name="Slide Number Placeholder 18">
            <a:extLst>
              <a:ext uri="{FF2B5EF4-FFF2-40B4-BE49-F238E27FC236}">
                <a16:creationId xmlns:a16="http://schemas.microsoft.com/office/drawing/2014/main" id="{0F5D7612-D10A-4264-8DE0-73CC4DEB4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4216166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Surface</a:t>
            </a:r>
            <a:r>
              <a:rPr lang="en" sz="2400" dirty="0"/>
              <a:t> Errors/</a:t>
            </a:r>
            <a:r>
              <a:rPr lang="en-GB" sz="2400" dirty="0"/>
              <a:t>Deformations</a:t>
            </a:r>
            <a:endParaRPr sz="2400" dirty="0"/>
          </a:p>
        </p:txBody>
      </p:sp>
      <p:sp>
        <p:nvSpPr>
          <p:cNvPr id="7" name="TextBox 6">
            <a:extLst>
              <a:ext uri="{FF2B5EF4-FFF2-40B4-BE49-F238E27FC236}">
                <a16:creationId xmlns:a16="http://schemas.microsoft.com/office/drawing/2014/main" id="{32D0BFF0-647E-2EFA-D613-8A8CB39C6A37}"/>
              </a:ext>
            </a:extLst>
          </p:cNvPr>
          <p:cNvSpPr txBox="1"/>
          <p:nvPr/>
        </p:nvSpPr>
        <p:spPr>
          <a:xfrm>
            <a:off x="0" y="663287"/>
            <a:ext cx="5947462" cy="400110"/>
          </a:xfrm>
          <a:prstGeom prst="rect">
            <a:avLst/>
          </a:prstGeom>
          <a:noFill/>
        </p:spPr>
        <p:txBody>
          <a:bodyPr wrap="none" rtlCol="0">
            <a:spAutoFit/>
          </a:bodyPr>
          <a:lstStyle/>
          <a:p>
            <a:r>
              <a:rPr lang="en-US" sz="2000" dirty="0">
                <a:solidFill>
                  <a:srgbClr val="0070C0"/>
                </a:solidFill>
                <a:latin typeface="Calibri"/>
                <a:cs typeface="Calibri"/>
              </a:rPr>
              <a:t>Common OASYS format:                                      and tools: </a:t>
            </a:r>
          </a:p>
        </p:txBody>
      </p:sp>
      <p:sp>
        <p:nvSpPr>
          <p:cNvPr id="16" name="TextBox 15">
            <a:extLst>
              <a:ext uri="{FF2B5EF4-FFF2-40B4-BE49-F238E27FC236}">
                <a16:creationId xmlns:a16="http://schemas.microsoft.com/office/drawing/2014/main" id="{F5C59549-2E15-90C9-9632-73BDB76C8E6E}"/>
              </a:ext>
            </a:extLst>
          </p:cNvPr>
          <p:cNvSpPr txBox="1"/>
          <p:nvPr/>
        </p:nvSpPr>
        <p:spPr>
          <a:xfrm>
            <a:off x="1765377" y="1869972"/>
            <a:ext cx="1539305" cy="892552"/>
          </a:xfrm>
          <a:prstGeom prst="rect">
            <a:avLst/>
          </a:prstGeom>
          <a:noFill/>
          <a:ln>
            <a:solidFill>
              <a:schemeClr val="accent1"/>
            </a:solidFill>
          </a:ln>
        </p:spPr>
        <p:txBody>
          <a:bodyPr wrap="square">
            <a:spAutoFit/>
          </a:bodyPr>
          <a:lstStyle/>
          <a:p>
            <a:pPr algn="ctr"/>
            <a:r>
              <a:rPr lang="en-US" sz="1600" dirty="0">
                <a:solidFill>
                  <a:srgbClr val="FF9300"/>
                </a:solidFill>
              </a:rPr>
              <a:t>Measured profiles</a:t>
            </a:r>
          </a:p>
          <a:p>
            <a:pPr algn="ctr"/>
            <a:r>
              <a:rPr lang="en-US" sz="1600" dirty="0">
                <a:solidFill>
                  <a:srgbClr val="FF9300"/>
                </a:solidFill>
              </a:rPr>
              <a:t>(DABAM)</a:t>
            </a:r>
            <a:r>
              <a:rPr lang="en-US" sz="2000" dirty="0">
                <a:solidFill>
                  <a:srgbClr val="FF9300"/>
                </a:solidFill>
              </a:rPr>
              <a:t> </a:t>
            </a:r>
          </a:p>
        </p:txBody>
      </p:sp>
      <p:sp>
        <p:nvSpPr>
          <p:cNvPr id="17" name="TextBox 16">
            <a:extLst>
              <a:ext uri="{FF2B5EF4-FFF2-40B4-BE49-F238E27FC236}">
                <a16:creationId xmlns:a16="http://schemas.microsoft.com/office/drawing/2014/main" id="{3B8D68D8-CDEC-BB87-E6C5-9DCCB85953EE}"/>
              </a:ext>
            </a:extLst>
          </p:cNvPr>
          <p:cNvSpPr txBox="1"/>
          <p:nvPr/>
        </p:nvSpPr>
        <p:spPr>
          <a:xfrm>
            <a:off x="3565749" y="1869972"/>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Surface Errors</a:t>
            </a:r>
          </a:p>
          <a:p>
            <a:pPr algn="ctr"/>
            <a:r>
              <a:rPr lang="en-US" sz="1600" dirty="0">
                <a:solidFill>
                  <a:srgbClr val="FF9300"/>
                </a:solidFill>
              </a:rPr>
              <a:t>(Height Profile</a:t>
            </a:r>
          </a:p>
          <a:p>
            <a:pPr algn="ctr"/>
            <a:r>
              <a:rPr lang="en-US" sz="1600" dirty="0">
                <a:solidFill>
                  <a:srgbClr val="FF9300"/>
                </a:solidFill>
              </a:rPr>
              <a:t>Simulator)</a:t>
            </a:r>
          </a:p>
        </p:txBody>
      </p:sp>
      <p:pic>
        <p:nvPicPr>
          <p:cNvPr id="18" name="Picture 17">
            <a:extLst>
              <a:ext uri="{FF2B5EF4-FFF2-40B4-BE49-F238E27FC236}">
                <a16:creationId xmlns:a16="http://schemas.microsoft.com/office/drawing/2014/main" id="{76813372-E0B2-468E-8E5B-C34CB66C1ADB}"/>
              </a:ext>
            </a:extLst>
          </p:cNvPr>
          <p:cNvPicPr>
            <a:picLocks noChangeAspect="1"/>
          </p:cNvPicPr>
          <p:nvPr/>
        </p:nvPicPr>
        <p:blipFill>
          <a:blip r:embed="rId3"/>
          <a:stretch>
            <a:fillRect/>
          </a:stretch>
        </p:blipFill>
        <p:spPr>
          <a:xfrm>
            <a:off x="2591916" y="512540"/>
            <a:ext cx="2095555" cy="957968"/>
          </a:xfrm>
          <a:prstGeom prst="rect">
            <a:avLst/>
          </a:prstGeom>
        </p:spPr>
      </p:pic>
      <p:pic>
        <p:nvPicPr>
          <p:cNvPr id="19" name="Picture 18">
            <a:extLst>
              <a:ext uri="{FF2B5EF4-FFF2-40B4-BE49-F238E27FC236}">
                <a16:creationId xmlns:a16="http://schemas.microsoft.com/office/drawing/2014/main" id="{3281C6B1-7308-4159-8A07-276208C4BC2F}"/>
              </a:ext>
            </a:extLst>
          </p:cNvPr>
          <p:cNvPicPr>
            <a:picLocks noChangeAspect="1"/>
          </p:cNvPicPr>
          <p:nvPr/>
        </p:nvPicPr>
        <p:blipFill>
          <a:blip r:embed="rId4"/>
          <a:stretch>
            <a:fillRect/>
          </a:stretch>
        </p:blipFill>
        <p:spPr>
          <a:xfrm>
            <a:off x="7279387" y="259450"/>
            <a:ext cx="1387965" cy="1284548"/>
          </a:xfrm>
          <a:prstGeom prst="rect">
            <a:avLst/>
          </a:prstGeom>
        </p:spPr>
      </p:pic>
      <p:pic>
        <p:nvPicPr>
          <p:cNvPr id="20" name="Picture 19">
            <a:extLst>
              <a:ext uri="{FF2B5EF4-FFF2-40B4-BE49-F238E27FC236}">
                <a16:creationId xmlns:a16="http://schemas.microsoft.com/office/drawing/2014/main" id="{8FEA4BB7-4B97-4C82-A7BE-376B30DA333F}"/>
              </a:ext>
            </a:extLst>
          </p:cNvPr>
          <p:cNvPicPr>
            <a:picLocks noChangeAspect="1"/>
          </p:cNvPicPr>
          <p:nvPr/>
        </p:nvPicPr>
        <p:blipFill>
          <a:blip r:embed="rId5"/>
          <a:stretch>
            <a:fillRect/>
          </a:stretch>
        </p:blipFill>
        <p:spPr>
          <a:xfrm>
            <a:off x="759037" y="2782768"/>
            <a:ext cx="930753" cy="1006955"/>
          </a:xfrm>
          <a:prstGeom prst="rect">
            <a:avLst/>
          </a:prstGeom>
        </p:spPr>
      </p:pic>
      <p:pic>
        <p:nvPicPr>
          <p:cNvPr id="21" name="Picture 20">
            <a:extLst>
              <a:ext uri="{FF2B5EF4-FFF2-40B4-BE49-F238E27FC236}">
                <a16:creationId xmlns:a16="http://schemas.microsoft.com/office/drawing/2014/main" id="{669AE215-4DDC-4845-9D09-9E2C294355A8}"/>
              </a:ext>
            </a:extLst>
          </p:cNvPr>
          <p:cNvPicPr>
            <a:picLocks noChangeAspect="1"/>
          </p:cNvPicPr>
          <p:nvPr/>
        </p:nvPicPr>
        <p:blipFill>
          <a:blip r:embed="rId6"/>
          <a:stretch>
            <a:fillRect/>
          </a:stretch>
        </p:blipFill>
        <p:spPr>
          <a:xfrm>
            <a:off x="2078103" y="2782768"/>
            <a:ext cx="1017841" cy="968854"/>
          </a:xfrm>
          <a:prstGeom prst="rect">
            <a:avLst/>
          </a:prstGeom>
        </p:spPr>
      </p:pic>
      <p:pic>
        <p:nvPicPr>
          <p:cNvPr id="22" name="Picture 21">
            <a:extLst>
              <a:ext uri="{FF2B5EF4-FFF2-40B4-BE49-F238E27FC236}">
                <a16:creationId xmlns:a16="http://schemas.microsoft.com/office/drawing/2014/main" id="{DE843D6A-AB9A-4DF2-AD3B-CB3632987850}"/>
              </a:ext>
            </a:extLst>
          </p:cNvPr>
          <p:cNvPicPr>
            <a:picLocks noChangeAspect="1"/>
          </p:cNvPicPr>
          <p:nvPr/>
        </p:nvPicPr>
        <p:blipFill>
          <a:blip r:embed="rId7"/>
          <a:stretch>
            <a:fillRect/>
          </a:stretch>
        </p:blipFill>
        <p:spPr>
          <a:xfrm>
            <a:off x="3947540" y="2782768"/>
            <a:ext cx="1045056" cy="1055942"/>
          </a:xfrm>
          <a:prstGeom prst="rect">
            <a:avLst/>
          </a:prstGeom>
        </p:spPr>
      </p:pic>
      <p:pic>
        <p:nvPicPr>
          <p:cNvPr id="23" name="Picture 22">
            <a:extLst>
              <a:ext uri="{FF2B5EF4-FFF2-40B4-BE49-F238E27FC236}">
                <a16:creationId xmlns:a16="http://schemas.microsoft.com/office/drawing/2014/main" id="{64B9FC7D-8576-44DC-9344-05F5AF1EEF9C}"/>
              </a:ext>
            </a:extLst>
          </p:cNvPr>
          <p:cNvPicPr>
            <a:picLocks noChangeAspect="1"/>
          </p:cNvPicPr>
          <p:nvPr/>
        </p:nvPicPr>
        <p:blipFill>
          <a:blip r:embed="rId8"/>
          <a:stretch>
            <a:fillRect/>
          </a:stretch>
        </p:blipFill>
        <p:spPr>
          <a:xfrm>
            <a:off x="6054929" y="539483"/>
            <a:ext cx="1045056" cy="647717"/>
          </a:xfrm>
          <a:prstGeom prst="rect">
            <a:avLst/>
          </a:prstGeom>
        </p:spPr>
      </p:pic>
      <p:pic>
        <p:nvPicPr>
          <p:cNvPr id="24" name="Picture 23">
            <a:extLst>
              <a:ext uri="{FF2B5EF4-FFF2-40B4-BE49-F238E27FC236}">
                <a16:creationId xmlns:a16="http://schemas.microsoft.com/office/drawing/2014/main" id="{CCC3B1E6-1960-4C94-8A57-6A899B7C34B4}"/>
              </a:ext>
            </a:extLst>
          </p:cNvPr>
          <p:cNvPicPr>
            <a:picLocks noChangeAspect="1"/>
          </p:cNvPicPr>
          <p:nvPr/>
        </p:nvPicPr>
        <p:blipFill>
          <a:blip r:embed="rId9"/>
          <a:stretch>
            <a:fillRect/>
          </a:stretch>
        </p:blipFill>
        <p:spPr>
          <a:xfrm>
            <a:off x="5145967" y="2782768"/>
            <a:ext cx="1681887" cy="1181131"/>
          </a:xfrm>
          <a:prstGeom prst="rect">
            <a:avLst/>
          </a:prstGeom>
        </p:spPr>
      </p:pic>
      <p:sp>
        <p:nvSpPr>
          <p:cNvPr id="26" name="TextBox 25">
            <a:extLst>
              <a:ext uri="{FF2B5EF4-FFF2-40B4-BE49-F238E27FC236}">
                <a16:creationId xmlns:a16="http://schemas.microsoft.com/office/drawing/2014/main" id="{A6B026EE-CEB9-4E35-9E3C-488D01273438}"/>
              </a:ext>
            </a:extLst>
          </p:cNvPr>
          <p:cNvSpPr txBox="1"/>
          <p:nvPr/>
        </p:nvSpPr>
        <p:spPr>
          <a:xfrm>
            <a:off x="5279489" y="1869971"/>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custom 1D profiles</a:t>
            </a:r>
          </a:p>
          <a:p>
            <a:pPr algn="ctr"/>
            <a:r>
              <a:rPr lang="en-US" sz="1600" dirty="0">
                <a:solidFill>
                  <a:srgbClr val="FF9300"/>
                </a:solidFill>
              </a:rPr>
              <a:t>(Pre-DABAM)</a:t>
            </a:r>
          </a:p>
        </p:txBody>
      </p:sp>
      <p:pic>
        <p:nvPicPr>
          <p:cNvPr id="25" name="Picture 24">
            <a:extLst>
              <a:ext uri="{FF2B5EF4-FFF2-40B4-BE49-F238E27FC236}">
                <a16:creationId xmlns:a16="http://schemas.microsoft.com/office/drawing/2014/main" id="{FE11C542-4270-496C-9B47-D241035EE178}"/>
              </a:ext>
            </a:extLst>
          </p:cNvPr>
          <p:cNvPicPr>
            <a:picLocks noChangeAspect="1"/>
          </p:cNvPicPr>
          <p:nvPr/>
        </p:nvPicPr>
        <p:blipFill>
          <a:blip r:embed="rId10"/>
          <a:stretch>
            <a:fillRect/>
          </a:stretch>
        </p:blipFill>
        <p:spPr>
          <a:xfrm>
            <a:off x="7378813" y="2782767"/>
            <a:ext cx="1186574" cy="1181131"/>
          </a:xfrm>
          <a:prstGeom prst="rect">
            <a:avLst/>
          </a:prstGeom>
        </p:spPr>
      </p:pic>
      <p:sp>
        <p:nvSpPr>
          <p:cNvPr id="28" name="TextBox 27">
            <a:extLst>
              <a:ext uri="{FF2B5EF4-FFF2-40B4-BE49-F238E27FC236}">
                <a16:creationId xmlns:a16="http://schemas.microsoft.com/office/drawing/2014/main" id="{D613BA12-3D71-48A8-B3E4-2B537976C0FC}"/>
              </a:ext>
            </a:extLst>
          </p:cNvPr>
          <p:cNvSpPr txBox="1"/>
          <p:nvPr/>
        </p:nvSpPr>
        <p:spPr>
          <a:xfrm>
            <a:off x="7063071" y="1853393"/>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FEA files</a:t>
            </a:r>
          </a:p>
          <a:p>
            <a:pPr algn="ctr"/>
            <a:r>
              <a:rPr lang="en-US" sz="1600" dirty="0">
                <a:solidFill>
                  <a:srgbClr val="FF9300"/>
                </a:solidFill>
              </a:rPr>
              <a:t>(currently at ESRF add-on)</a:t>
            </a:r>
          </a:p>
        </p:txBody>
      </p:sp>
      <p:sp>
        <p:nvSpPr>
          <p:cNvPr id="29" name="TextBox 28">
            <a:extLst>
              <a:ext uri="{FF2B5EF4-FFF2-40B4-BE49-F238E27FC236}">
                <a16:creationId xmlns:a16="http://schemas.microsoft.com/office/drawing/2014/main" id="{D7E5DCAF-A772-4A10-9300-C6EB88DAF37B}"/>
              </a:ext>
            </a:extLst>
          </p:cNvPr>
          <p:cNvSpPr txBox="1"/>
          <p:nvPr/>
        </p:nvSpPr>
        <p:spPr>
          <a:xfrm>
            <a:off x="100173" y="1869971"/>
            <a:ext cx="1616668" cy="338554"/>
          </a:xfrm>
          <a:prstGeom prst="rect">
            <a:avLst/>
          </a:prstGeom>
          <a:noFill/>
          <a:ln>
            <a:solidFill>
              <a:schemeClr val="accent1"/>
            </a:solidFill>
          </a:ln>
        </p:spPr>
        <p:txBody>
          <a:bodyPr wrap="square">
            <a:spAutoFit/>
          </a:bodyPr>
          <a:lstStyle/>
          <a:p>
            <a:pPr algn="ctr"/>
            <a:r>
              <a:rPr lang="en-US" sz="1600" dirty="0">
                <a:solidFill>
                  <a:srgbClr val="FF9300"/>
                </a:solidFill>
              </a:rPr>
              <a:t>Direct Link</a:t>
            </a:r>
          </a:p>
        </p:txBody>
      </p:sp>
      <p:sp>
        <p:nvSpPr>
          <p:cNvPr id="27" name="Slide Number Placeholder 26">
            <a:extLst>
              <a:ext uri="{FF2B5EF4-FFF2-40B4-BE49-F238E27FC236}">
                <a16:creationId xmlns:a16="http://schemas.microsoft.com/office/drawing/2014/main" id="{0DCCAAB7-FAC9-455D-A381-73FD0C79A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77238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Example</a:t>
            </a:r>
            <a:endParaRPr sz="2400" dirty="0"/>
          </a:p>
        </p:txBody>
      </p:sp>
      <p:pic>
        <p:nvPicPr>
          <p:cNvPr id="4" name="Picture 3">
            <a:extLst>
              <a:ext uri="{FF2B5EF4-FFF2-40B4-BE49-F238E27FC236}">
                <a16:creationId xmlns:a16="http://schemas.microsoft.com/office/drawing/2014/main" id="{C1350E28-064C-4DCA-8FE5-1833A0035BA8}"/>
              </a:ext>
            </a:extLst>
          </p:cNvPr>
          <p:cNvPicPr>
            <a:picLocks noChangeAspect="1"/>
          </p:cNvPicPr>
          <p:nvPr/>
        </p:nvPicPr>
        <p:blipFill>
          <a:blip r:embed="rId3"/>
          <a:stretch>
            <a:fillRect/>
          </a:stretch>
        </p:blipFill>
        <p:spPr>
          <a:xfrm>
            <a:off x="5863966" y="2052475"/>
            <a:ext cx="467432" cy="281051"/>
          </a:xfrm>
          <a:prstGeom prst="rect">
            <a:avLst/>
          </a:prstGeom>
        </p:spPr>
      </p:pic>
      <p:pic>
        <p:nvPicPr>
          <p:cNvPr id="5" name="Picture 4">
            <a:extLst>
              <a:ext uri="{FF2B5EF4-FFF2-40B4-BE49-F238E27FC236}">
                <a16:creationId xmlns:a16="http://schemas.microsoft.com/office/drawing/2014/main" id="{0775B7BC-7415-403D-A5B7-0BE032AA83B9}"/>
              </a:ext>
            </a:extLst>
          </p:cNvPr>
          <p:cNvPicPr>
            <a:picLocks noChangeAspect="1"/>
          </p:cNvPicPr>
          <p:nvPr/>
        </p:nvPicPr>
        <p:blipFill>
          <a:blip r:embed="rId4"/>
          <a:stretch>
            <a:fillRect/>
          </a:stretch>
        </p:blipFill>
        <p:spPr>
          <a:xfrm>
            <a:off x="6360091" y="1922883"/>
            <a:ext cx="413438" cy="274652"/>
          </a:xfrm>
          <a:prstGeom prst="rect">
            <a:avLst/>
          </a:prstGeom>
        </p:spPr>
      </p:pic>
      <p:sp>
        <p:nvSpPr>
          <p:cNvPr id="6" name="Cube 5">
            <a:extLst>
              <a:ext uri="{FF2B5EF4-FFF2-40B4-BE49-F238E27FC236}">
                <a16:creationId xmlns:a16="http://schemas.microsoft.com/office/drawing/2014/main" id="{3A5BE9AD-CA9C-4812-934E-D4E813CAA0B2}"/>
              </a:ext>
            </a:extLst>
          </p:cNvPr>
          <p:cNvSpPr/>
          <p:nvPr/>
        </p:nvSpPr>
        <p:spPr>
          <a:xfrm rot="19705693">
            <a:off x="3298862" y="2205052"/>
            <a:ext cx="330811" cy="197104"/>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335C26AB-E2AF-40C2-BC3A-76911F488E25}"/>
              </a:ext>
            </a:extLst>
          </p:cNvPr>
          <p:cNvSpPr/>
          <p:nvPr/>
        </p:nvSpPr>
        <p:spPr>
          <a:xfrm rot="20838084">
            <a:off x="4239030" y="2259853"/>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09C3F6D-7B97-443C-952F-AE5567CBA4A6}"/>
              </a:ext>
            </a:extLst>
          </p:cNvPr>
          <p:cNvSpPr/>
          <p:nvPr/>
        </p:nvSpPr>
        <p:spPr>
          <a:xfrm>
            <a:off x="2496588" y="214595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AF6B630-4720-4B38-B289-01EAFDAB45E3}"/>
              </a:ext>
            </a:extLst>
          </p:cNvPr>
          <p:cNvSpPr/>
          <p:nvPr/>
        </p:nvSpPr>
        <p:spPr>
          <a:xfrm>
            <a:off x="2532408" y="228649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3CBAF5F-DF97-40A6-ADD6-99309A5BB309}"/>
              </a:ext>
            </a:extLst>
          </p:cNvPr>
          <p:cNvSpPr/>
          <p:nvPr/>
        </p:nvSpPr>
        <p:spPr>
          <a:xfrm>
            <a:off x="1639020" y="229082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E453905-01FB-4E3D-999F-F44FBD2D21BB}"/>
              </a:ext>
            </a:extLst>
          </p:cNvPr>
          <p:cNvSpPr/>
          <p:nvPr/>
        </p:nvSpPr>
        <p:spPr>
          <a:xfrm>
            <a:off x="1603200" y="2150282"/>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4550F6A-F0AA-48A1-B477-CAC0607E40F5}"/>
              </a:ext>
            </a:extLst>
          </p:cNvPr>
          <p:cNvSpPr/>
          <p:nvPr/>
        </p:nvSpPr>
        <p:spPr>
          <a:xfrm>
            <a:off x="172933" y="587961"/>
            <a:ext cx="8742583" cy="307777"/>
          </a:xfrm>
          <a:prstGeom prst="rect">
            <a:avLst/>
          </a:prstGeom>
        </p:spPr>
        <p:txBody>
          <a:bodyPr wrap="square">
            <a:spAutoFit/>
          </a:bodyPr>
          <a:lstStyle/>
          <a:p>
            <a:r>
              <a:rPr lang="en-US" sz="1400" dirty="0"/>
              <a:t>Optical components that could be present in a beamline:</a:t>
            </a:r>
          </a:p>
        </p:txBody>
      </p:sp>
      <p:grpSp>
        <p:nvGrpSpPr>
          <p:cNvPr id="13" name="Grupo 12">
            <a:extLst>
              <a:ext uri="{FF2B5EF4-FFF2-40B4-BE49-F238E27FC236}">
                <a16:creationId xmlns:a16="http://schemas.microsoft.com/office/drawing/2014/main" id="{458C4C65-D4D4-4B10-B3D3-4169462C4D31}"/>
              </a:ext>
            </a:extLst>
          </p:cNvPr>
          <p:cNvGrpSpPr/>
          <p:nvPr/>
        </p:nvGrpSpPr>
        <p:grpSpPr>
          <a:xfrm>
            <a:off x="704312" y="2150282"/>
            <a:ext cx="478522" cy="113267"/>
            <a:chOff x="286423" y="1753548"/>
            <a:chExt cx="1470437" cy="290218"/>
          </a:xfrm>
        </p:grpSpPr>
        <p:sp>
          <p:nvSpPr>
            <p:cNvPr id="14" name="Cube 26">
              <a:extLst>
                <a:ext uri="{FF2B5EF4-FFF2-40B4-BE49-F238E27FC236}">
                  <a16:creationId xmlns:a16="http://schemas.microsoft.com/office/drawing/2014/main" id="{DA381012-6FA4-445B-A3E5-491DC0D8C72C}"/>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ube 27">
              <a:extLst>
                <a:ext uri="{FF2B5EF4-FFF2-40B4-BE49-F238E27FC236}">
                  <a16:creationId xmlns:a16="http://schemas.microsoft.com/office/drawing/2014/main" id="{E94BEAE6-16D1-4042-9505-1B85DA0A338C}"/>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Cube 28">
              <a:extLst>
                <a:ext uri="{FF2B5EF4-FFF2-40B4-BE49-F238E27FC236}">
                  <a16:creationId xmlns:a16="http://schemas.microsoft.com/office/drawing/2014/main" id="{0627BBFC-4E1D-42A4-81E3-3FAFEF54F735}"/>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ube 27">
              <a:extLst>
                <a:ext uri="{FF2B5EF4-FFF2-40B4-BE49-F238E27FC236}">
                  <a16:creationId xmlns:a16="http://schemas.microsoft.com/office/drawing/2014/main" id="{2594E865-376B-4888-A178-F8A39F81ADC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ube 28">
              <a:extLst>
                <a:ext uri="{FF2B5EF4-FFF2-40B4-BE49-F238E27FC236}">
                  <a16:creationId xmlns:a16="http://schemas.microsoft.com/office/drawing/2014/main" id="{D1D805C0-CCD8-4879-A620-A6FEB896DA5B}"/>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ube 27">
              <a:extLst>
                <a:ext uri="{FF2B5EF4-FFF2-40B4-BE49-F238E27FC236}">
                  <a16:creationId xmlns:a16="http://schemas.microsoft.com/office/drawing/2014/main" id="{FEB211BD-4D59-4B17-83CD-42DACF29F693}"/>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Cube 28">
              <a:extLst>
                <a:ext uri="{FF2B5EF4-FFF2-40B4-BE49-F238E27FC236}">
                  <a16:creationId xmlns:a16="http://schemas.microsoft.com/office/drawing/2014/main" id="{DFFECD46-07D4-4C2E-84B3-6ECFD369552F}"/>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ube 27">
              <a:extLst>
                <a:ext uri="{FF2B5EF4-FFF2-40B4-BE49-F238E27FC236}">
                  <a16:creationId xmlns:a16="http://schemas.microsoft.com/office/drawing/2014/main" id="{19625328-FE5F-46D0-959B-9331B7470CFF}"/>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ube 28">
              <a:extLst>
                <a:ext uri="{FF2B5EF4-FFF2-40B4-BE49-F238E27FC236}">
                  <a16:creationId xmlns:a16="http://schemas.microsoft.com/office/drawing/2014/main" id="{BDB1F9FA-6D2B-48F1-9483-5DA0CBDBFD82}"/>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be 27">
              <a:extLst>
                <a:ext uri="{FF2B5EF4-FFF2-40B4-BE49-F238E27FC236}">
                  <a16:creationId xmlns:a16="http://schemas.microsoft.com/office/drawing/2014/main" id="{812F2DD9-90E5-4955-8B94-F44F702176D3}"/>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5" name="Grupo 13">
            <a:extLst>
              <a:ext uri="{FF2B5EF4-FFF2-40B4-BE49-F238E27FC236}">
                <a16:creationId xmlns:a16="http://schemas.microsoft.com/office/drawing/2014/main" id="{6D3EB766-F8BE-4545-A2BC-36748C7247A0}"/>
              </a:ext>
            </a:extLst>
          </p:cNvPr>
          <p:cNvGrpSpPr/>
          <p:nvPr/>
        </p:nvGrpSpPr>
        <p:grpSpPr>
          <a:xfrm>
            <a:off x="705702" y="2295494"/>
            <a:ext cx="489773" cy="121787"/>
            <a:chOff x="286423" y="1753548"/>
            <a:chExt cx="1470437" cy="290218"/>
          </a:xfrm>
        </p:grpSpPr>
        <p:sp>
          <p:nvSpPr>
            <p:cNvPr id="26" name="Cube 26">
              <a:extLst>
                <a:ext uri="{FF2B5EF4-FFF2-40B4-BE49-F238E27FC236}">
                  <a16:creationId xmlns:a16="http://schemas.microsoft.com/office/drawing/2014/main" id="{7B98391B-800D-45FD-B5B8-FAC721673546}"/>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Cube 27">
              <a:extLst>
                <a:ext uri="{FF2B5EF4-FFF2-40B4-BE49-F238E27FC236}">
                  <a16:creationId xmlns:a16="http://schemas.microsoft.com/office/drawing/2014/main" id="{5429ECD9-AE64-4D57-93D2-650319C37505}"/>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ube 28">
              <a:extLst>
                <a:ext uri="{FF2B5EF4-FFF2-40B4-BE49-F238E27FC236}">
                  <a16:creationId xmlns:a16="http://schemas.microsoft.com/office/drawing/2014/main" id="{3C15E583-940C-439F-8A1C-CEBF345B1602}"/>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Cube 28">
              <a:extLst>
                <a:ext uri="{FF2B5EF4-FFF2-40B4-BE49-F238E27FC236}">
                  <a16:creationId xmlns:a16="http://schemas.microsoft.com/office/drawing/2014/main" id="{D958507D-AF00-4F13-A011-F2D4D7A35F6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Cube 29">
              <a:extLst>
                <a:ext uri="{FF2B5EF4-FFF2-40B4-BE49-F238E27FC236}">
                  <a16:creationId xmlns:a16="http://schemas.microsoft.com/office/drawing/2014/main" id="{544DD893-3B14-4834-B2E7-26C0F4D04FEA}"/>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ube 27">
              <a:extLst>
                <a:ext uri="{FF2B5EF4-FFF2-40B4-BE49-F238E27FC236}">
                  <a16:creationId xmlns:a16="http://schemas.microsoft.com/office/drawing/2014/main" id="{FED3E201-CFD6-460A-89F1-253AFD490E6C}"/>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Cube 28">
              <a:extLst>
                <a:ext uri="{FF2B5EF4-FFF2-40B4-BE49-F238E27FC236}">
                  <a16:creationId xmlns:a16="http://schemas.microsoft.com/office/drawing/2014/main" id="{F7BC36AF-3753-43E9-9F49-C41DCF8FCAF3}"/>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Cube 27">
              <a:extLst>
                <a:ext uri="{FF2B5EF4-FFF2-40B4-BE49-F238E27FC236}">
                  <a16:creationId xmlns:a16="http://schemas.microsoft.com/office/drawing/2014/main" id="{52DCDC7A-9B8C-48C2-A9EC-E2FDF802949B}"/>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Cube 28">
              <a:extLst>
                <a:ext uri="{FF2B5EF4-FFF2-40B4-BE49-F238E27FC236}">
                  <a16:creationId xmlns:a16="http://schemas.microsoft.com/office/drawing/2014/main" id="{AAC5446C-1AD6-444B-870D-C4ED0A6B428D}"/>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Cube 27">
              <a:extLst>
                <a:ext uri="{FF2B5EF4-FFF2-40B4-BE49-F238E27FC236}">
                  <a16:creationId xmlns:a16="http://schemas.microsoft.com/office/drawing/2014/main" id="{75BBD984-E604-4B2A-BECA-81077FCB6CAA}"/>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36" name="Straight Connector 35">
            <a:extLst>
              <a:ext uri="{FF2B5EF4-FFF2-40B4-BE49-F238E27FC236}">
                <a16:creationId xmlns:a16="http://schemas.microsoft.com/office/drawing/2014/main" id="{B0E6F4D9-02DD-438E-A68A-E742B19549F2}"/>
              </a:ext>
            </a:extLst>
          </p:cNvPr>
          <p:cNvCxnSpPr/>
          <p:nvPr/>
        </p:nvCxnSpPr>
        <p:spPr>
          <a:xfrm>
            <a:off x="885920" y="2279404"/>
            <a:ext cx="2577933" cy="91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Rectángulo 17">
            <a:extLst>
              <a:ext uri="{FF2B5EF4-FFF2-40B4-BE49-F238E27FC236}">
                <a16:creationId xmlns:a16="http://schemas.microsoft.com/office/drawing/2014/main" id="{C6592D42-A36A-4A61-A9A3-71F8AE0D0184}"/>
              </a:ext>
            </a:extLst>
          </p:cNvPr>
          <p:cNvSpPr/>
          <p:nvPr/>
        </p:nvSpPr>
        <p:spPr>
          <a:xfrm>
            <a:off x="205682" y="2539065"/>
            <a:ext cx="1204176" cy="523220"/>
          </a:xfrm>
          <a:prstGeom prst="rect">
            <a:avLst/>
          </a:prstGeom>
        </p:spPr>
        <p:txBody>
          <a:bodyPr wrap="none">
            <a:spAutoFit/>
          </a:bodyPr>
          <a:lstStyle/>
          <a:p>
            <a:r>
              <a:rPr lang="en-US" sz="1400" dirty="0"/>
              <a:t>Source</a:t>
            </a:r>
          </a:p>
          <a:p>
            <a:r>
              <a:rPr lang="en-US" sz="1400" dirty="0"/>
              <a:t>U42 @ 5keV</a:t>
            </a:r>
          </a:p>
        </p:txBody>
      </p:sp>
      <p:sp>
        <p:nvSpPr>
          <p:cNvPr id="38" name="Rectangle 37">
            <a:extLst>
              <a:ext uri="{FF2B5EF4-FFF2-40B4-BE49-F238E27FC236}">
                <a16:creationId xmlns:a16="http://schemas.microsoft.com/office/drawing/2014/main" id="{AA1657D0-7B8C-4AFB-A40F-50DE2A74FC4A}"/>
              </a:ext>
            </a:extLst>
          </p:cNvPr>
          <p:cNvSpPr/>
          <p:nvPr/>
        </p:nvSpPr>
        <p:spPr>
          <a:xfrm>
            <a:off x="1495909" y="2193001"/>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D2B4278-9565-43B0-B3F6-C2A2DA26B57F}"/>
              </a:ext>
            </a:extLst>
          </p:cNvPr>
          <p:cNvSpPr/>
          <p:nvPr/>
        </p:nvSpPr>
        <p:spPr>
          <a:xfrm>
            <a:off x="1649258" y="217627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ángulo 17">
            <a:extLst>
              <a:ext uri="{FF2B5EF4-FFF2-40B4-BE49-F238E27FC236}">
                <a16:creationId xmlns:a16="http://schemas.microsoft.com/office/drawing/2014/main" id="{1B091F25-F8FC-4350-836A-71088A93368D}"/>
              </a:ext>
            </a:extLst>
          </p:cNvPr>
          <p:cNvSpPr/>
          <p:nvPr/>
        </p:nvSpPr>
        <p:spPr>
          <a:xfrm>
            <a:off x="1405026" y="1609199"/>
            <a:ext cx="949299" cy="307777"/>
          </a:xfrm>
          <a:prstGeom prst="rect">
            <a:avLst/>
          </a:prstGeom>
        </p:spPr>
        <p:txBody>
          <a:bodyPr wrap="none">
            <a:spAutoFit/>
          </a:bodyPr>
          <a:lstStyle/>
          <a:p>
            <a:r>
              <a:rPr lang="en-US" sz="1400" dirty="0"/>
              <a:t>Front end</a:t>
            </a:r>
          </a:p>
        </p:txBody>
      </p:sp>
      <p:sp>
        <p:nvSpPr>
          <p:cNvPr id="42" name="Rectangle 41">
            <a:extLst>
              <a:ext uri="{FF2B5EF4-FFF2-40B4-BE49-F238E27FC236}">
                <a16:creationId xmlns:a16="http://schemas.microsoft.com/office/drawing/2014/main" id="{457183AA-DBF7-489E-AA01-9865CAD6E5CA}"/>
              </a:ext>
            </a:extLst>
          </p:cNvPr>
          <p:cNvSpPr/>
          <p:nvPr/>
        </p:nvSpPr>
        <p:spPr>
          <a:xfrm>
            <a:off x="2389297" y="2188676"/>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107F318-7F2A-4015-ACFC-C15C3ECC0995}"/>
              </a:ext>
            </a:extLst>
          </p:cNvPr>
          <p:cNvSpPr/>
          <p:nvPr/>
        </p:nvSpPr>
        <p:spPr>
          <a:xfrm>
            <a:off x="2542646" y="217194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48F6641B-5465-48F9-B001-A2034017B0C8}"/>
              </a:ext>
            </a:extLst>
          </p:cNvPr>
          <p:cNvSpPr/>
          <p:nvPr/>
        </p:nvSpPr>
        <p:spPr>
          <a:xfrm>
            <a:off x="2068523" y="2163379"/>
            <a:ext cx="72008" cy="216024"/>
          </a:xfrm>
          <a:prstGeom prst="cube">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ight Brace 44">
            <a:extLst>
              <a:ext uri="{FF2B5EF4-FFF2-40B4-BE49-F238E27FC236}">
                <a16:creationId xmlns:a16="http://schemas.microsoft.com/office/drawing/2014/main" id="{4B2F673A-BE72-4D75-A5ED-8C3E63662340}"/>
              </a:ext>
            </a:extLst>
          </p:cNvPr>
          <p:cNvSpPr/>
          <p:nvPr/>
        </p:nvSpPr>
        <p:spPr>
          <a:xfrm rot="16200000">
            <a:off x="1810980" y="1678830"/>
            <a:ext cx="137393" cy="6414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655D1029-F30D-4347-A6A7-C8A77C3FA6C8}"/>
              </a:ext>
            </a:extLst>
          </p:cNvPr>
          <p:cNvCxnSpPr>
            <a:cxnSpLocks/>
          </p:cNvCxnSpPr>
          <p:nvPr/>
        </p:nvCxnSpPr>
        <p:spPr>
          <a:xfrm>
            <a:off x="3430947" y="2280242"/>
            <a:ext cx="991568" cy="23901"/>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0185AD-BB05-4B9A-8957-4836C2FAB8D7}"/>
              </a:ext>
            </a:extLst>
          </p:cNvPr>
          <p:cNvCxnSpPr>
            <a:endCxn id="77" idx="3"/>
          </p:cNvCxnSpPr>
          <p:nvPr/>
        </p:nvCxnSpPr>
        <p:spPr>
          <a:xfrm flipV="1">
            <a:off x="4420203" y="2190090"/>
            <a:ext cx="288291" cy="11187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Rectángulo 17">
            <a:extLst>
              <a:ext uri="{FF2B5EF4-FFF2-40B4-BE49-F238E27FC236}">
                <a16:creationId xmlns:a16="http://schemas.microsoft.com/office/drawing/2014/main" id="{77DAC47D-4132-49BD-92AF-D0BDB100247E}"/>
              </a:ext>
            </a:extLst>
          </p:cNvPr>
          <p:cNvSpPr/>
          <p:nvPr/>
        </p:nvSpPr>
        <p:spPr>
          <a:xfrm>
            <a:off x="2443211" y="1611154"/>
            <a:ext cx="1160895" cy="307777"/>
          </a:xfrm>
          <a:prstGeom prst="rect">
            <a:avLst/>
          </a:prstGeom>
        </p:spPr>
        <p:txBody>
          <a:bodyPr wrap="none">
            <a:spAutoFit/>
          </a:bodyPr>
          <a:lstStyle/>
          <a:p>
            <a:r>
              <a:rPr lang="en-US" sz="1400" dirty="0"/>
              <a:t>Primary slits</a:t>
            </a:r>
          </a:p>
        </p:txBody>
      </p:sp>
      <p:cxnSp>
        <p:nvCxnSpPr>
          <p:cNvPr id="49" name="Straight Connector 48">
            <a:extLst>
              <a:ext uri="{FF2B5EF4-FFF2-40B4-BE49-F238E27FC236}">
                <a16:creationId xmlns:a16="http://schemas.microsoft.com/office/drawing/2014/main" id="{824F6BE6-1619-4AA3-8340-D84B5CA6A270}"/>
              </a:ext>
            </a:extLst>
          </p:cNvPr>
          <p:cNvCxnSpPr/>
          <p:nvPr/>
        </p:nvCxnSpPr>
        <p:spPr>
          <a:xfrm>
            <a:off x="4655083" y="2171947"/>
            <a:ext cx="1437650" cy="4002"/>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0C9A7D62-E731-42CF-9FBC-62E82C1BD8E0}"/>
              </a:ext>
            </a:extLst>
          </p:cNvPr>
          <p:cNvSpPr/>
          <p:nvPr/>
        </p:nvSpPr>
        <p:spPr>
          <a:xfrm rot="19705693">
            <a:off x="3373977" y="2142503"/>
            <a:ext cx="330811" cy="197102"/>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ángulo 17">
            <a:extLst>
              <a:ext uri="{FF2B5EF4-FFF2-40B4-BE49-F238E27FC236}">
                <a16:creationId xmlns:a16="http://schemas.microsoft.com/office/drawing/2014/main" id="{168D882A-0934-459F-B678-7AC30BB55F8D}"/>
              </a:ext>
            </a:extLst>
          </p:cNvPr>
          <p:cNvSpPr/>
          <p:nvPr/>
        </p:nvSpPr>
        <p:spPr>
          <a:xfrm>
            <a:off x="2867158" y="2545004"/>
            <a:ext cx="1468672" cy="523220"/>
          </a:xfrm>
          <a:prstGeom prst="rect">
            <a:avLst/>
          </a:prstGeom>
        </p:spPr>
        <p:txBody>
          <a:bodyPr wrap="none">
            <a:spAutoFit/>
          </a:bodyPr>
          <a:lstStyle/>
          <a:p>
            <a:r>
              <a:rPr lang="en-US" sz="1400" dirty="0"/>
              <a:t>Primary mirrors</a:t>
            </a:r>
          </a:p>
          <a:p>
            <a:r>
              <a:rPr lang="en-US" sz="1400" dirty="0"/>
              <a:t>Plane Ni 7 </a:t>
            </a:r>
            <a:r>
              <a:rPr lang="en-US" sz="1400" dirty="0" err="1"/>
              <a:t>mrad</a:t>
            </a:r>
            <a:endParaRPr lang="en-US" sz="1400" dirty="0"/>
          </a:p>
        </p:txBody>
      </p:sp>
      <p:sp>
        <p:nvSpPr>
          <p:cNvPr id="52" name="Rectángulo 17">
            <a:extLst>
              <a:ext uri="{FF2B5EF4-FFF2-40B4-BE49-F238E27FC236}">
                <a16:creationId xmlns:a16="http://schemas.microsoft.com/office/drawing/2014/main" id="{7AD897A9-6F41-4844-A49D-43D37EE90D6C}"/>
              </a:ext>
            </a:extLst>
          </p:cNvPr>
          <p:cNvSpPr/>
          <p:nvPr/>
        </p:nvSpPr>
        <p:spPr>
          <a:xfrm>
            <a:off x="4099490" y="1261625"/>
            <a:ext cx="1436612" cy="738664"/>
          </a:xfrm>
          <a:prstGeom prst="rect">
            <a:avLst/>
          </a:prstGeom>
        </p:spPr>
        <p:txBody>
          <a:bodyPr wrap="none">
            <a:spAutoFit/>
          </a:bodyPr>
          <a:lstStyle/>
          <a:p>
            <a:r>
              <a:rPr lang="en-US" sz="1400" dirty="0"/>
              <a:t>Monochromator</a:t>
            </a:r>
          </a:p>
          <a:p>
            <a:r>
              <a:rPr lang="en-US" sz="1400" dirty="0"/>
              <a:t>Double crystal</a:t>
            </a:r>
          </a:p>
          <a:p>
            <a:r>
              <a:rPr lang="en-US" sz="1400" dirty="0"/>
              <a:t>Si 111 </a:t>
            </a:r>
          </a:p>
        </p:txBody>
      </p:sp>
      <p:sp>
        <p:nvSpPr>
          <p:cNvPr id="53" name="Rectángulo 17">
            <a:extLst>
              <a:ext uri="{FF2B5EF4-FFF2-40B4-BE49-F238E27FC236}">
                <a16:creationId xmlns:a16="http://schemas.microsoft.com/office/drawing/2014/main" id="{B83A295F-1CB4-46F2-A417-2854DD555535}"/>
              </a:ext>
            </a:extLst>
          </p:cNvPr>
          <p:cNvSpPr/>
          <p:nvPr/>
        </p:nvSpPr>
        <p:spPr>
          <a:xfrm>
            <a:off x="5675311" y="1466013"/>
            <a:ext cx="1527982" cy="307777"/>
          </a:xfrm>
          <a:prstGeom prst="rect">
            <a:avLst/>
          </a:prstGeom>
        </p:spPr>
        <p:txBody>
          <a:bodyPr wrap="none">
            <a:spAutoFit/>
          </a:bodyPr>
          <a:lstStyle/>
          <a:p>
            <a:r>
              <a:rPr lang="en-US" sz="1400" dirty="0"/>
              <a:t>Focusing system</a:t>
            </a:r>
          </a:p>
        </p:txBody>
      </p:sp>
      <p:cxnSp>
        <p:nvCxnSpPr>
          <p:cNvPr id="54" name="Straight Connector 53">
            <a:extLst>
              <a:ext uri="{FF2B5EF4-FFF2-40B4-BE49-F238E27FC236}">
                <a16:creationId xmlns:a16="http://schemas.microsoft.com/office/drawing/2014/main" id="{31E0DE85-BD87-4753-ABA0-2F67345DDCB6}"/>
              </a:ext>
            </a:extLst>
          </p:cNvPr>
          <p:cNvCxnSpPr/>
          <p:nvPr/>
        </p:nvCxnSpPr>
        <p:spPr>
          <a:xfrm flipV="1">
            <a:off x="6087430" y="2067482"/>
            <a:ext cx="463855" cy="108467"/>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D75B77A-089A-44AC-80A8-A4DD6C3C0BD3}"/>
              </a:ext>
            </a:extLst>
          </p:cNvPr>
          <p:cNvCxnSpPr>
            <a:endCxn id="56" idx="2"/>
          </p:cNvCxnSpPr>
          <p:nvPr/>
        </p:nvCxnSpPr>
        <p:spPr>
          <a:xfrm>
            <a:off x="6551285" y="2067482"/>
            <a:ext cx="656984" cy="68864"/>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7CF72CE-11A9-496A-8C3B-EF436B2F4C74}"/>
              </a:ext>
            </a:extLst>
          </p:cNvPr>
          <p:cNvSpPr/>
          <p:nvPr/>
        </p:nvSpPr>
        <p:spPr>
          <a:xfrm>
            <a:off x="7208269" y="2113486"/>
            <a:ext cx="50468"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ángulo 17">
            <a:extLst>
              <a:ext uri="{FF2B5EF4-FFF2-40B4-BE49-F238E27FC236}">
                <a16:creationId xmlns:a16="http://schemas.microsoft.com/office/drawing/2014/main" id="{025F5BE0-B530-4140-8439-A64407B1ED5D}"/>
              </a:ext>
            </a:extLst>
          </p:cNvPr>
          <p:cNvSpPr/>
          <p:nvPr/>
        </p:nvSpPr>
        <p:spPr>
          <a:xfrm>
            <a:off x="7215660" y="2105053"/>
            <a:ext cx="792205" cy="307777"/>
          </a:xfrm>
          <a:prstGeom prst="rect">
            <a:avLst/>
          </a:prstGeom>
        </p:spPr>
        <p:txBody>
          <a:bodyPr wrap="none">
            <a:spAutoFit/>
          </a:bodyPr>
          <a:lstStyle/>
          <a:p>
            <a:r>
              <a:rPr lang="en-US" sz="1400" dirty="0"/>
              <a:t>Sample</a:t>
            </a:r>
          </a:p>
        </p:txBody>
      </p:sp>
      <p:sp>
        <p:nvSpPr>
          <p:cNvPr id="58" name="Rectángulo 17">
            <a:extLst>
              <a:ext uri="{FF2B5EF4-FFF2-40B4-BE49-F238E27FC236}">
                <a16:creationId xmlns:a16="http://schemas.microsoft.com/office/drawing/2014/main" id="{3973674B-0C27-4EDE-A795-BD9B5C1CDAAF}"/>
              </a:ext>
            </a:extLst>
          </p:cNvPr>
          <p:cNvSpPr/>
          <p:nvPr/>
        </p:nvSpPr>
        <p:spPr>
          <a:xfrm>
            <a:off x="5877822" y="2374047"/>
            <a:ext cx="1031051" cy="307777"/>
          </a:xfrm>
          <a:prstGeom prst="rect">
            <a:avLst/>
          </a:prstGeom>
        </p:spPr>
        <p:txBody>
          <a:bodyPr wrap="none">
            <a:spAutoFit/>
          </a:bodyPr>
          <a:lstStyle/>
          <a:p>
            <a:r>
              <a:rPr lang="en-US" sz="1400" dirty="0"/>
              <a:t>KB mirrors</a:t>
            </a:r>
          </a:p>
        </p:txBody>
      </p:sp>
      <p:cxnSp>
        <p:nvCxnSpPr>
          <p:cNvPr id="59" name="Straight Arrow Connector 58">
            <a:extLst>
              <a:ext uri="{FF2B5EF4-FFF2-40B4-BE49-F238E27FC236}">
                <a16:creationId xmlns:a16="http://schemas.microsoft.com/office/drawing/2014/main" id="{B8EF404D-3342-455F-B556-A4D0403CF046}"/>
              </a:ext>
            </a:extLst>
          </p:cNvPr>
          <p:cNvCxnSpPr>
            <a:cxnSpLocks/>
          </p:cNvCxnSpPr>
          <p:nvPr/>
        </p:nvCxnSpPr>
        <p:spPr>
          <a:xfrm>
            <a:off x="956392" y="3246437"/>
            <a:ext cx="1612204"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DEC4E165-6932-4BC8-872A-48E3D9D79C0B}"/>
              </a:ext>
            </a:extLst>
          </p:cNvPr>
          <p:cNvSpPr txBox="1"/>
          <p:nvPr/>
        </p:nvSpPr>
        <p:spPr>
          <a:xfrm>
            <a:off x="1329318" y="3023556"/>
            <a:ext cx="614271" cy="261610"/>
          </a:xfrm>
          <a:prstGeom prst="rect">
            <a:avLst/>
          </a:prstGeom>
          <a:noFill/>
        </p:spPr>
        <p:txBody>
          <a:bodyPr wrap="none" rtlCol="0">
            <a:spAutoFit/>
          </a:bodyPr>
          <a:lstStyle/>
          <a:p>
            <a:r>
              <a:rPr lang="en-US" sz="1050" dirty="0"/>
              <a:t>27.2 m</a:t>
            </a:r>
            <a:endParaRPr lang="en-GB" dirty="0"/>
          </a:p>
        </p:txBody>
      </p:sp>
      <p:sp>
        <p:nvSpPr>
          <p:cNvPr id="61" name="Rectangle 60">
            <a:extLst>
              <a:ext uri="{FF2B5EF4-FFF2-40B4-BE49-F238E27FC236}">
                <a16:creationId xmlns:a16="http://schemas.microsoft.com/office/drawing/2014/main" id="{0AFE536A-A568-45FF-B44D-AA7D1BBA9C51}"/>
              </a:ext>
            </a:extLst>
          </p:cNvPr>
          <p:cNvSpPr/>
          <p:nvPr/>
        </p:nvSpPr>
        <p:spPr>
          <a:xfrm>
            <a:off x="1368409" y="1591377"/>
            <a:ext cx="963070" cy="1335127"/>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52CFE1A9-518C-4642-9DB5-4AC49F098185}"/>
              </a:ext>
            </a:extLst>
          </p:cNvPr>
          <p:cNvCxnSpPr/>
          <p:nvPr/>
        </p:nvCxnSpPr>
        <p:spPr>
          <a:xfrm flipH="1">
            <a:off x="1329318" y="1563835"/>
            <a:ext cx="1059979" cy="14984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DFE5F588-8D5D-4253-A302-02DD40892549}"/>
              </a:ext>
            </a:extLst>
          </p:cNvPr>
          <p:cNvCxnSpPr>
            <a:cxnSpLocks/>
          </p:cNvCxnSpPr>
          <p:nvPr/>
        </p:nvCxnSpPr>
        <p:spPr>
          <a:xfrm>
            <a:off x="1336275" y="1549954"/>
            <a:ext cx="1037158" cy="13765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E3DB5D41-BABF-4657-BBE1-AB663A54FF4A}"/>
              </a:ext>
            </a:extLst>
          </p:cNvPr>
          <p:cNvCxnSpPr>
            <a:cxnSpLocks/>
          </p:cNvCxnSpPr>
          <p:nvPr/>
        </p:nvCxnSpPr>
        <p:spPr>
          <a:xfrm flipV="1">
            <a:off x="946095" y="3938624"/>
            <a:ext cx="5310925" cy="2789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BBC462ED-A664-4845-9648-7E00D5FA02A7}"/>
              </a:ext>
            </a:extLst>
          </p:cNvPr>
          <p:cNvSpPr txBox="1"/>
          <p:nvPr/>
        </p:nvSpPr>
        <p:spPr>
          <a:xfrm>
            <a:off x="1319021" y="3743636"/>
            <a:ext cx="614271" cy="261610"/>
          </a:xfrm>
          <a:prstGeom prst="rect">
            <a:avLst/>
          </a:prstGeom>
          <a:noFill/>
        </p:spPr>
        <p:txBody>
          <a:bodyPr wrap="square" rtlCol="0">
            <a:spAutoFit/>
          </a:bodyPr>
          <a:lstStyle/>
          <a:p>
            <a:r>
              <a:rPr lang="en-US" sz="1050" dirty="0"/>
              <a:t>51.5 m</a:t>
            </a:r>
            <a:endParaRPr lang="en-GB" dirty="0"/>
          </a:p>
        </p:txBody>
      </p:sp>
      <p:cxnSp>
        <p:nvCxnSpPr>
          <p:cNvPr id="66" name="Straight Arrow Connector 65">
            <a:extLst>
              <a:ext uri="{FF2B5EF4-FFF2-40B4-BE49-F238E27FC236}">
                <a16:creationId xmlns:a16="http://schemas.microsoft.com/office/drawing/2014/main" id="{7996BB83-46C0-4194-A665-62D24A96A448}"/>
              </a:ext>
            </a:extLst>
          </p:cNvPr>
          <p:cNvCxnSpPr>
            <a:cxnSpLocks/>
          </p:cNvCxnSpPr>
          <p:nvPr/>
        </p:nvCxnSpPr>
        <p:spPr>
          <a:xfrm>
            <a:off x="923138" y="4322787"/>
            <a:ext cx="585039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8D0D4040-3647-41D7-AD26-9D5EDD7BBD09}"/>
              </a:ext>
            </a:extLst>
          </p:cNvPr>
          <p:cNvSpPr txBox="1"/>
          <p:nvPr/>
        </p:nvSpPr>
        <p:spPr>
          <a:xfrm>
            <a:off x="1296064" y="4099906"/>
            <a:ext cx="671979" cy="253916"/>
          </a:xfrm>
          <a:prstGeom prst="rect">
            <a:avLst/>
          </a:prstGeom>
          <a:noFill/>
        </p:spPr>
        <p:txBody>
          <a:bodyPr wrap="none" rtlCol="0">
            <a:spAutoFit/>
          </a:bodyPr>
          <a:lstStyle/>
          <a:p>
            <a:r>
              <a:rPr lang="en-US" sz="1050" dirty="0"/>
              <a:t>51.59 m</a:t>
            </a:r>
            <a:endParaRPr lang="en-GB" dirty="0"/>
          </a:p>
        </p:txBody>
      </p:sp>
      <p:cxnSp>
        <p:nvCxnSpPr>
          <p:cNvPr id="68" name="Straight Arrow Connector 67">
            <a:extLst>
              <a:ext uri="{FF2B5EF4-FFF2-40B4-BE49-F238E27FC236}">
                <a16:creationId xmlns:a16="http://schemas.microsoft.com/office/drawing/2014/main" id="{B601D1B5-BFB0-4F09-945B-7722F416820C}"/>
              </a:ext>
            </a:extLst>
          </p:cNvPr>
          <p:cNvCxnSpPr>
            <a:cxnSpLocks/>
          </p:cNvCxnSpPr>
          <p:nvPr/>
        </p:nvCxnSpPr>
        <p:spPr>
          <a:xfrm flipV="1">
            <a:off x="878890" y="4754142"/>
            <a:ext cx="6379847" cy="2149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4DD6D18F-2BD0-4ED6-8F4B-50518E639809}"/>
              </a:ext>
            </a:extLst>
          </p:cNvPr>
          <p:cNvSpPr txBox="1"/>
          <p:nvPr/>
        </p:nvSpPr>
        <p:spPr>
          <a:xfrm>
            <a:off x="1251816" y="4552760"/>
            <a:ext cx="948585" cy="253916"/>
          </a:xfrm>
          <a:prstGeom prst="rect">
            <a:avLst/>
          </a:prstGeom>
          <a:noFill/>
        </p:spPr>
        <p:txBody>
          <a:bodyPr wrap="square" rtlCol="0">
            <a:spAutoFit/>
          </a:bodyPr>
          <a:lstStyle/>
          <a:p>
            <a:r>
              <a:rPr lang="en-US" sz="1050" dirty="0"/>
              <a:t>51.65 m</a:t>
            </a:r>
            <a:endParaRPr lang="en-GB" dirty="0"/>
          </a:p>
        </p:txBody>
      </p:sp>
      <p:sp>
        <p:nvSpPr>
          <p:cNvPr id="70" name="Rectangle 69">
            <a:extLst>
              <a:ext uri="{FF2B5EF4-FFF2-40B4-BE49-F238E27FC236}">
                <a16:creationId xmlns:a16="http://schemas.microsoft.com/office/drawing/2014/main" id="{1A6EC6B9-FBC5-4A0B-A000-670594980781}"/>
              </a:ext>
            </a:extLst>
          </p:cNvPr>
          <p:cNvSpPr/>
          <p:nvPr/>
        </p:nvSpPr>
        <p:spPr>
          <a:xfrm>
            <a:off x="5394094" y="2082578"/>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FBCD916-BF49-464E-BE64-9BAA106ED9ED}"/>
              </a:ext>
            </a:extLst>
          </p:cNvPr>
          <p:cNvSpPr/>
          <p:nvPr/>
        </p:nvSpPr>
        <p:spPr>
          <a:xfrm>
            <a:off x="5429914" y="222311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EDE0923-04FB-4ABD-9411-7B36230D9169}"/>
              </a:ext>
            </a:extLst>
          </p:cNvPr>
          <p:cNvSpPr/>
          <p:nvPr/>
        </p:nvSpPr>
        <p:spPr>
          <a:xfrm>
            <a:off x="5286803" y="212529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556824-5BBA-4283-ADD3-F10A003E7228}"/>
              </a:ext>
            </a:extLst>
          </p:cNvPr>
          <p:cNvSpPr/>
          <p:nvPr/>
        </p:nvSpPr>
        <p:spPr>
          <a:xfrm>
            <a:off x="5440152" y="210856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ángulo 17">
            <a:extLst>
              <a:ext uri="{FF2B5EF4-FFF2-40B4-BE49-F238E27FC236}">
                <a16:creationId xmlns:a16="http://schemas.microsoft.com/office/drawing/2014/main" id="{F28BAC72-7BA1-45B8-8C31-355D0B6A82FD}"/>
              </a:ext>
            </a:extLst>
          </p:cNvPr>
          <p:cNvSpPr/>
          <p:nvPr/>
        </p:nvSpPr>
        <p:spPr>
          <a:xfrm>
            <a:off x="5048057" y="2607303"/>
            <a:ext cx="784189" cy="307777"/>
          </a:xfrm>
          <a:prstGeom prst="rect">
            <a:avLst/>
          </a:prstGeom>
        </p:spPr>
        <p:txBody>
          <a:bodyPr wrap="none">
            <a:spAutoFit/>
          </a:bodyPr>
          <a:lstStyle/>
          <a:p>
            <a:r>
              <a:rPr lang="en-US" sz="1400" dirty="0"/>
              <a:t>KB slits</a:t>
            </a:r>
          </a:p>
        </p:txBody>
      </p:sp>
      <p:cxnSp>
        <p:nvCxnSpPr>
          <p:cNvPr id="75" name="Straight Arrow Connector 74">
            <a:extLst>
              <a:ext uri="{FF2B5EF4-FFF2-40B4-BE49-F238E27FC236}">
                <a16:creationId xmlns:a16="http://schemas.microsoft.com/office/drawing/2014/main" id="{D4A95572-E3DC-4490-B4C8-56686AB6FBE2}"/>
              </a:ext>
            </a:extLst>
          </p:cNvPr>
          <p:cNvCxnSpPr>
            <a:cxnSpLocks/>
          </p:cNvCxnSpPr>
          <p:nvPr/>
        </p:nvCxnSpPr>
        <p:spPr>
          <a:xfrm>
            <a:off x="982675" y="3580056"/>
            <a:ext cx="441141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B1B93DAB-33DF-4932-9F06-1CC0DA837032}"/>
              </a:ext>
            </a:extLst>
          </p:cNvPr>
          <p:cNvSpPr txBox="1"/>
          <p:nvPr/>
        </p:nvSpPr>
        <p:spPr>
          <a:xfrm>
            <a:off x="1355601" y="3357174"/>
            <a:ext cx="614271" cy="261610"/>
          </a:xfrm>
          <a:prstGeom prst="rect">
            <a:avLst/>
          </a:prstGeom>
          <a:noFill/>
        </p:spPr>
        <p:txBody>
          <a:bodyPr wrap="square" rtlCol="0">
            <a:spAutoFit/>
          </a:bodyPr>
          <a:lstStyle/>
          <a:p>
            <a:r>
              <a:rPr lang="en-US" sz="1050" dirty="0"/>
              <a:t>51 m</a:t>
            </a:r>
            <a:endParaRPr lang="en-GB" dirty="0"/>
          </a:p>
        </p:txBody>
      </p:sp>
      <p:sp>
        <p:nvSpPr>
          <p:cNvPr id="77" name="Cube 76">
            <a:extLst>
              <a:ext uri="{FF2B5EF4-FFF2-40B4-BE49-F238E27FC236}">
                <a16:creationId xmlns:a16="http://schemas.microsoft.com/office/drawing/2014/main" id="{97F67D67-6708-4EAB-A1C2-F51B0BCD4F73}"/>
              </a:ext>
            </a:extLst>
          </p:cNvPr>
          <p:cNvSpPr/>
          <p:nvPr/>
        </p:nvSpPr>
        <p:spPr>
          <a:xfrm rot="20838084">
            <a:off x="4528952" y="2065288"/>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B5E26D85-63C7-4F8F-B54E-7C26EB5139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46148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Full beamline (MODEL 3)</a:t>
            </a:r>
            <a:endParaRPr lang="en-GB" sz="2160" dirty="0">
              <a:solidFill>
                <a:schemeClr val="tx1"/>
              </a:solidFill>
            </a:endParaRPr>
          </a:p>
        </p:txBody>
      </p:sp>
      <p:pic>
        <p:nvPicPr>
          <p:cNvPr id="4" name="Picture 3">
            <a:extLst>
              <a:ext uri="{FF2B5EF4-FFF2-40B4-BE49-F238E27FC236}">
                <a16:creationId xmlns:a16="http://schemas.microsoft.com/office/drawing/2014/main" id="{A368D764-71A5-48CE-9F2C-68658DABC84B}"/>
              </a:ext>
            </a:extLst>
          </p:cNvPr>
          <p:cNvPicPr>
            <a:picLocks noChangeAspect="1"/>
          </p:cNvPicPr>
          <p:nvPr/>
        </p:nvPicPr>
        <p:blipFill>
          <a:blip r:embed="rId2"/>
          <a:stretch>
            <a:fillRect/>
          </a:stretch>
        </p:blipFill>
        <p:spPr>
          <a:xfrm>
            <a:off x="772057" y="3117725"/>
            <a:ext cx="2527481" cy="1647565"/>
          </a:xfrm>
          <a:prstGeom prst="rect">
            <a:avLst/>
          </a:prstGeom>
        </p:spPr>
      </p:pic>
      <p:sp>
        <p:nvSpPr>
          <p:cNvPr id="5" name="TextBox 4">
            <a:extLst>
              <a:ext uri="{FF2B5EF4-FFF2-40B4-BE49-F238E27FC236}">
                <a16:creationId xmlns:a16="http://schemas.microsoft.com/office/drawing/2014/main" id="{1971BBAD-C678-4E7A-B837-2098C4805651}"/>
              </a:ext>
            </a:extLst>
          </p:cNvPr>
          <p:cNvSpPr txBox="1"/>
          <p:nvPr/>
        </p:nvSpPr>
        <p:spPr>
          <a:xfrm>
            <a:off x="1590869" y="2758044"/>
            <a:ext cx="4520789" cy="286232"/>
          </a:xfrm>
          <a:prstGeom prst="rect">
            <a:avLst/>
          </a:prstGeom>
          <a:noFill/>
        </p:spPr>
        <p:txBody>
          <a:bodyPr wrap="none" rtlCol="0">
            <a:spAutoFit/>
          </a:bodyPr>
          <a:lstStyle/>
          <a:p>
            <a:r>
              <a:rPr lang="en-US" sz="1260" dirty="0"/>
              <a:t>SIZE                              RESOLUTION                          FLUX</a:t>
            </a:r>
            <a:endParaRPr lang="en-GB" sz="1260" dirty="0"/>
          </a:p>
        </p:txBody>
      </p:sp>
      <p:pic>
        <p:nvPicPr>
          <p:cNvPr id="8" name="Picture 7">
            <a:extLst>
              <a:ext uri="{FF2B5EF4-FFF2-40B4-BE49-F238E27FC236}">
                <a16:creationId xmlns:a16="http://schemas.microsoft.com/office/drawing/2014/main" id="{8F76C618-AEB7-4DC5-81C5-BAA57541631A}"/>
              </a:ext>
            </a:extLst>
          </p:cNvPr>
          <p:cNvPicPr>
            <a:picLocks noChangeAspect="1"/>
          </p:cNvPicPr>
          <p:nvPr/>
        </p:nvPicPr>
        <p:blipFill>
          <a:blip r:embed="rId3"/>
          <a:stretch>
            <a:fillRect/>
          </a:stretch>
        </p:blipFill>
        <p:spPr>
          <a:xfrm>
            <a:off x="3606728" y="3108968"/>
            <a:ext cx="2164223" cy="1665079"/>
          </a:xfrm>
          <a:prstGeom prst="rect">
            <a:avLst/>
          </a:prstGeom>
        </p:spPr>
      </p:pic>
      <p:sp>
        <p:nvSpPr>
          <p:cNvPr id="10" name="TextBox 9">
            <a:extLst>
              <a:ext uri="{FF2B5EF4-FFF2-40B4-BE49-F238E27FC236}">
                <a16:creationId xmlns:a16="http://schemas.microsoft.com/office/drawing/2014/main" id="{D64C0625-D51F-4291-ABDC-B470A519A74A}"/>
              </a:ext>
            </a:extLst>
          </p:cNvPr>
          <p:cNvSpPr txBox="1"/>
          <p:nvPr/>
        </p:nvSpPr>
        <p:spPr>
          <a:xfrm>
            <a:off x="4604613" y="3879815"/>
            <a:ext cx="651140" cy="286232"/>
          </a:xfrm>
          <a:prstGeom prst="rect">
            <a:avLst/>
          </a:prstGeom>
          <a:noFill/>
        </p:spPr>
        <p:txBody>
          <a:bodyPr wrap="none" rtlCol="0">
            <a:spAutoFit/>
          </a:bodyPr>
          <a:lstStyle/>
          <a:p>
            <a:r>
              <a:rPr lang="en-US" sz="1260" dirty="0"/>
              <a:t>0.6 eV</a:t>
            </a:r>
            <a:endParaRPr lang="en-GB" sz="1260" dirty="0"/>
          </a:p>
        </p:txBody>
      </p:sp>
      <p:sp>
        <p:nvSpPr>
          <p:cNvPr id="11" name="TextBox 10">
            <a:extLst>
              <a:ext uri="{FF2B5EF4-FFF2-40B4-BE49-F238E27FC236}">
                <a16:creationId xmlns:a16="http://schemas.microsoft.com/office/drawing/2014/main" id="{8E2466B4-1AE9-407C-8BBC-AC9D6BED9BC9}"/>
              </a:ext>
            </a:extLst>
          </p:cNvPr>
          <p:cNvSpPr txBox="1"/>
          <p:nvPr/>
        </p:nvSpPr>
        <p:spPr>
          <a:xfrm>
            <a:off x="5932951" y="4645580"/>
            <a:ext cx="1999265" cy="230832"/>
          </a:xfrm>
          <a:prstGeom prst="rect">
            <a:avLst/>
          </a:prstGeom>
          <a:noFill/>
        </p:spPr>
        <p:txBody>
          <a:bodyPr wrap="none" rtlCol="0">
            <a:spAutoFit/>
          </a:bodyPr>
          <a:lstStyle/>
          <a:p>
            <a:r>
              <a:rPr lang="en-GB" sz="900" dirty="0"/>
              <a:t>---&gt; Integrated Flux : 1.21e+13 </a:t>
            </a:r>
            <a:r>
              <a:rPr lang="en-GB" sz="900" dirty="0" err="1"/>
              <a:t>ph</a:t>
            </a:r>
            <a:r>
              <a:rPr lang="en-GB" sz="900" dirty="0"/>
              <a:t>/s</a:t>
            </a:r>
          </a:p>
        </p:txBody>
      </p:sp>
      <p:pic>
        <p:nvPicPr>
          <p:cNvPr id="12" name="Picture 11">
            <a:extLst>
              <a:ext uri="{FF2B5EF4-FFF2-40B4-BE49-F238E27FC236}">
                <a16:creationId xmlns:a16="http://schemas.microsoft.com/office/drawing/2014/main" id="{A98D384B-52F0-44D4-8E58-2B4AF34D652A}"/>
              </a:ext>
            </a:extLst>
          </p:cNvPr>
          <p:cNvPicPr>
            <a:picLocks noChangeAspect="1"/>
          </p:cNvPicPr>
          <p:nvPr/>
        </p:nvPicPr>
        <p:blipFill>
          <a:blip r:embed="rId4"/>
          <a:stretch>
            <a:fillRect/>
          </a:stretch>
        </p:blipFill>
        <p:spPr>
          <a:xfrm>
            <a:off x="438164" y="843161"/>
            <a:ext cx="7920251" cy="1489428"/>
          </a:xfrm>
          <a:prstGeom prst="rect">
            <a:avLst/>
          </a:prstGeom>
        </p:spPr>
      </p:pic>
      <p:pic>
        <p:nvPicPr>
          <p:cNvPr id="13" name="Picture 12">
            <a:extLst>
              <a:ext uri="{FF2B5EF4-FFF2-40B4-BE49-F238E27FC236}">
                <a16:creationId xmlns:a16="http://schemas.microsoft.com/office/drawing/2014/main" id="{846290F9-FD37-4F71-B3C0-4C9C6A59F6D4}"/>
              </a:ext>
            </a:extLst>
          </p:cNvPr>
          <p:cNvPicPr>
            <a:picLocks noChangeAspect="1"/>
          </p:cNvPicPr>
          <p:nvPr/>
        </p:nvPicPr>
        <p:blipFill>
          <a:blip r:embed="rId5"/>
          <a:stretch>
            <a:fillRect/>
          </a:stretch>
        </p:blipFill>
        <p:spPr>
          <a:xfrm>
            <a:off x="6041174" y="3108968"/>
            <a:ext cx="2044955" cy="1504534"/>
          </a:xfrm>
          <a:prstGeom prst="rect">
            <a:avLst/>
          </a:prstGeom>
        </p:spPr>
      </p:pic>
      <p:sp>
        <p:nvSpPr>
          <p:cNvPr id="3" name="Slide Number Placeholder 2">
            <a:extLst>
              <a:ext uri="{FF2B5EF4-FFF2-40B4-BE49-F238E27FC236}">
                <a16:creationId xmlns:a16="http://schemas.microsoft.com/office/drawing/2014/main" id="{C2131C05-00EC-400F-B911-0366181AB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66327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1" y="899414"/>
            <a:ext cx="9143999" cy="3046988"/>
          </a:xfrm>
          <a:prstGeom prst="rect">
            <a:avLst/>
          </a:prstGeom>
        </p:spPr>
        <p:txBody>
          <a:bodyPr wrap="square">
            <a:spAutoFit/>
          </a:bodyPr>
          <a:lstStyle/>
          <a:p>
            <a:r>
              <a:rPr lang="en-US" sz="1200" b="1" dirty="0">
                <a:solidFill>
                  <a:srgbClr val="0070C0"/>
                </a:solidFill>
                <a:latin typeface="Arial" panose="020B0604020202020204" pitchFamily="34" charset="0"/>
              </a:rPr>
              <a:t>Ray tracing in X-ray optics is a simulation method used to model how X-rays travel through and interact with optical components, like mirrors, lenses, and monochromators. It's essential for designing and optimizing beamlines at synchrotrons and other X-ray facilities.</a:t>
            </a:r>
          </a:p>
          <a:p>
            <a:endParaRPr lang="en-US" sz="1200" dirty="0">
              <a:solidFill>
                <a:srgbClr val="202122"/>
              </a:solidFill>
              <a:latin typeface="Arial" panose="020B0604020202020204" pitchFamily="34" charset="0"/>
            </a:endParaRPr>
          </a:p>
          <a:p>
            <a:r>
              <a:rPr lang="en-US" sz="1200" dirty="0">
                <a:solidFill>
                  <a:srgbClr val="C00000"/>
                </a:solidFill>
                <a:latin typeface="Arial" panose="020B0604020202020204" pitchFamily="34" charset="0"/>
              </a:rPr>
              <a:t>Applications:</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Determine beam shape, size, divergence, and focal spot.</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Optimize optical alignment and component positioning.</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Diagnose aberrations or misalignments.</a:t>
            </a:r>
          </a:p>
          <a:p>
            <a:endParaRPr lang="en-US" sz="1200" dirty="0">
              <a:solidFill>
                <a:srgbClr val="202122"/>
              </a:solidFill>
              <a:latin typeface="Arial" panose="020B0604020202020204" pitchFamily="34" charset="0"/>
            </a:endParaRPr>
          </a:p>
          <a:p>
            <a:r>
              <a:rPr lang="en-US" sz="1200" dirty="0">
                <a:solidFill>
                  <a:srgbClr val="FFC000"/>
                </a:solidFill>
                <a:latin typeface="Arial" panose="020B0604020202020204" pitchFamily="34" charset="0"/>
              </a:rPr>
              <a:t>Limitations:</a:t>
            </a:r>
          </a:p>
          <a:p>
            <a:endParaRPr lang="en-US" sz="1200" dirty="0">
              <a:solidFill>
                <a:srgbClr val="FFC000"/>
              </a:solidFill>
              <a:latin typeface="Arial" panose="020B0604020202020204" pitchFamily="34" charset="0"/>
            </a:endParaRPr>
          </a:p>
          <a:p>
            <a:r>
              <a:rPr lang="en-US" sz="1200" dirty="0">
                <a:solidFill>
                  <a:srgbClr val="FFC000"/>
                </a:solidFill>
                <a:latin typeface="Arial" panose="020B0604020202020204" pitchFamily="34" charset="0"/>
              </a:rPr>
              <a:t>    Pure ray tracing doesn’t account for coherence, diffraction, or interference—those need </a:t>
            </a:r>
            <a:r>
              <a:rPr lang="en-US" sz="1200" dirty="0" err="1">
                <a:solidFill>
                  <a:srgbClr val="FFC000"/>
                </a:solidFill>
                <a:latin typeface="Arial" panose="020B0604020202020204" pitchFamily="34" charset="0"/>
              </a:rPr>
              <a:t>wavefront</a:t>
            </a:r>
            <a:r>
              <a:rPr lang="en-US" sz="1200" dirty="0">
                <a:solidFill>
                  <a:srgbClr val="FFC000"/>
                </a:solidFill>
                <a:latin typeface="Arial" panose="020B0604020202020204" pitchFamily="34" charset="0"/>
              </a:rPr>
              <a:t> propagation or hybrid methods.</a:t>
            </a:r>
          </a:p>
          <a:p>
            <a:r>
              <a:rPr lang="en-US" sz="1200" dirty="0">
                <a:solidFill>
                  <a:srgbClr val="202122"/>
                </a:solidFill>
                <a:latin typeface="Arial" panose="020B0604020202020204" pitchFamily="34" charset="0"/>
              </a:rPr>
              <a:t>    </a:t>
            </a:r>
          </a:p>
        </p:txBody>
      </p:sp>
      <p:pic>
        <p:nvPicPr>
          <p:cNvPr id="7" name="Picture 6">
            <a:extLst>
              <a:ext uri="{FF2B5EF4-FFF2-40B4-BE49-F238E27FC236}">
                <a16:creationId xmlns:a16="http://schemas.microsoft.com/office/drawing/2014/main" id="{B51A2A85-4840-459B-9C7A-1BCAB1E0F8D3}"/>
              </a:ext>
            </a:extLst>
          </p:cNvPr>
          <p:cNvPicPr>
            <a:picLocks noChangeAspect="1"/>
          </p:cNvPicPr>
          <p:nvPr/>
        </p:nvPicPr>
        <p:blipFill>
          <a:blip r:embed="rId3"/>
          <a:stretch>
            <a:fillRect/>
          </a:stretch>
        </p:blipFill>
        <p:spPr>
          <a:xfrm>
            <a:off x="6834679" y="1573812"/>
            <a:ext cx="1197525" cy="997938"/>
          </a:xfrm>
          <a:prstGeom prst="rect">
            <a:avLst/>
          </a:prstGeom>
        </p:spPr>
      </p:pic>
      <p:pic>
        <p:nvPicPr>
          <p:cNvPr id="8" name="Picture 7">
            <a:extLst>
              <a:ext uri="{FF2B5EF4-FFF2-40B4-BE49-F238E27FC236}">
                <a16:creationId xmlns:a16="http://schemas.microsoft.com/office/drawing/2014/main" id="{01B71ED8-5CD2-4283-8B0D-9CB076060D60}"/>
              </a:ext>
            </a:extLst>
          </p:cNvPr>
          <p:cNvPicPr>
            <a:picLocks noChangeAspect="1"/>
          </p:cNvPicPr>
          <p:nvPr/>
        </p:nvPicPr>
        <p:blipFill>
          <a:blip r:embed="rId4"/>
          <a:stretch>
            <a:fillRect/>
          </a:stretch>
        </p:blipFill>
        <p:spPr>
          <a:xfrm>
            <a:off x="4835770" y="1649781"/>
            <a:ext cx="1181367" cy="948375"/>
          </a:xfrm>
          <a:prstGeom prst="rect">
            <a:avLst/>
          </a:prstGeom>
        </p:spPr>
      </p:pic>
      <p:sp>
        <p:nvSpPr>
          <p:cNvPr id="6" name="Slide Number Placeholder 5">
            <a:extLst>
              <a:ext uri="{FF2B5EF4-FFF2-40B4-BE49-F238E27FC236}">
                <a16:creationId xmlns:a16="http://schemas.microsoft.com/office/drawing/2014/main" id="{94CE913A-0E91-41D2-83A5-C1226696C8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Advanced Features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226341" y="773206"/>
            <a:ext cx="8760732" cy="4401205"/>
          </a:xfrm>
          <a:prstGeom prst="rect">
            <a:avLst/>
          </a:prstGeom>
          <a:noFill/>
        </p:spPr>
        <p:txBody>
          <a:bodyPr wrap="none" rtlCol="0">
            <a:spAutoFit/>
          </a:bodyPr>
          <a:lstStyle/>
          <a:p>
            <a:pPr marL="285750" indent="-285750">
              <a:buFontTx/>
              <a:buChar char="-"/>
            </a:pPr>
            <a:r>
              <a:rPr lang="en-US" sz="2800" dirty="0">
                <a:solidFill>
                  <a:schemeClr val="accent1">
                    <a:lumMod val="50000"/>
                  </a:schemeClr>
                </a:solidFill>
              </a:rPr>
              <a:t>Hybrid Method</a:t>
            </a:r>
            <a:br>
              <a:rPr lang="en-US" sz="2800" dirty="0">
                <a:solidFill>
                  <a:schemeClr val="accent1">
                    <a:lumMod val="50000"/>
                  </a:schemeClr>
                </a:solidFill>
              </a:rPr>
            </a:b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a:t>
            </a:r>
          </a:p>
          <a:p>
            <a:pPr lvl="5"/>
            <a:r>
              <a:rPr lang="en-US" sz="2800" dirty="0">
                <a:solidFill>
                  <a:schemeClr val="accent1">
                    <a:lumMod val="50000"/>
                  </a:schemeClr>
                </a:solidFill>
              </a:rPr>
              <a:t>	Optical Specifications</a:t>
            </a:r>
          </a:p>
          <a:p>
            <a:r>
              <a:rPr lang="en-US" sz="2800" dirty="0">
                <a:solidFill>
                  <a:schemeClr val="accent1">
                    <a:lumMod val="50000"/>
                  </a:schemeClr>
                </a:solidFill>
              </a:rPr>
              <a:t>	Thermal Load </a:t>
            </a:r>
          </a:p>
          <a:p>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Specific</a:t>
            </a:r>
          </a:p>
          <a:p>
            <a:r>
              <a:rPr lang="en-US" sz="2800" dirty="0">
                <a:solidFill>
                  <a:schemeClr val="accent1">
                    <a:lumMod val="50000"/>
                  </a:schemeClr>
                </a:solidFill>
              </a:rPr>
              <a:t>	Thickness Error Profiles for Refractive Elements</a:t>
            </a:r>
          </a:p>
          <a:p>
            <a:r>
              <a:rPr lang="en-US" sz="2800" dirty="0">
                <a:solidFill>
                  <a:schemeClr val="accent1">
                    <a:lumMod val="50000"/>
                  </a:schemeClr>
                </a:solidFill>
              </a:rPr>
              <a:t>	Bendable Mirrors</a:t>
            </a:r>
          </a:p>
          <a:p>
            <a:pPr marL="285750" indent="-285750">
              <a:buFontTx/>
              <a:buChar char="-"/>
            </a:pPr>
            <a:endParaRPr lang="en-US" sz="2800" dirty="0">
              <a:solidFill>
                <a:schemeClr val="accent1">
                  <a:lumMod val="50000"/>
                </a:schemeClr>
              </a:solidFill>
            </a:endParaRPr>
          </a:p>
        </p:txBody>
      </p:sp>
      <p:sp>
        <p:nvSpPr>
          <p:cNvPr id="4" name="TextBox 3">
            <a:extLst>
              <a:ext uri="{FF2B5EF4-FFF2-40B4-BE49-F238E27FC236}">
                <a16:creationId xmlns:a16="http://schemas.microsoft.com/office/drawing/2014/main" id="{33632BEA-316F-650E-A46E-C775F4DE3286}"/>
              </a:ext>
            </a:extLst>
          </p:cNvPr>
          <p:cNvSpPr txBox="1"/>
          <p:nvPr/>
        </p:nvSpPr>
        <p:spPr>
          <a:xfrm>
            <a:off x="5134489" y="123370"/>
            <a:ext cx="2278188" cy="400110"/>
          </a:xfrm>
          <a:prstGeom prst="rect">
            <a:avLst/>
          </a:prstGeom>
          <a:noFill/>
          <a:ln>
            <a:solidFill>
              <a:schemeClr val="accent1"/>
            </a:solidFill>
          </a:ln>
        </p:spPr>
        <p:txBody>
          <a:bodyPr wrap="none" rtlCol="0">
            <a:spAutoFit/>
          </a:bodyPr>
          <a:lstStyle/>
          <a:p>
            <a:r>
              <a:rPr lang="en-US" sz="2000" dirty="0">
                <a:solidFill>
                  <a:srgbClr val="FF9300"/>
                </a:solidFill>
              </a:rPr>
              <a:t>L. Rebuffi &amp; X. Shi</a:t>
            </a:r>
          </a:p>
        </p:txBody>
      </p:sp>
      <p:sp>
        <p:nvSpPr>
          <p:cNvPr id="3" name="Slide Number Placeholder 2">
            <a:extLst>
              <a:ext uri="{FF2B5EF4-FFF2-40B4-BE49-F238E27FC236}">
                <a16:creationId xmlns:a16="http://schemas.microsoft.com/office/drawing/2014/main" id="{43D35994-0BF3-4843-BB0E-16B601E2F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74322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76C2B-A093-4436-83D3-ECA93432481A}"/>
              </a:ext>
            </a:extLst>
          </p:cNvPr>
          <p:cNvSpPr>
            <a:spLocks noGrp="1"/>
          </p:cNvSpPr>
          <p:nvPr>
            <p:ph type="body" idx="1"/>
          </p:nvPr>
        </p:nvSpPr>
        <p:spPr>
          <a:xfrm>
            <a:off x="3279100" y="2166521"/>
            <a:ext cx="2816900" cy="1057325"/>
          </a:xfrm>
        </p:spPr>
        <p:txBody>
          <a:bodyPr/>
          <a:lstStyle/>
          <a:p>
            <a:pPr marL="114300" indent="0">
              <a:buNone/>
            </a:pPr>
            <a:r>
              <a:rPr lang="en-US" dirty="0"/>
              <a:t>Additional slides</a:t>
            </a:r>
            <a:endParaRPr lang="en-GB" dirty="0"/>
          </a:p>
        </p:txBody>
      </p:sp>
      <p:sp>
        <p:nvSpPr>
          <p:cNvPr id="4" name="Slide Number Placeholder 3">
            <a:extLst>
              <a:ext uri="{FF2B5EF4-FFF2-40B4-BE49-F238E27FC236}">
                <a16:creationId xmlns:a16="http://schemas.microsoft.com/office/drawing/2014/main" id="{BF99822D-8407-4066-8ABD-EBE741D3B5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32208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B9D05-5DDC-4575-BD62-4F17DB73F0FC}"/>
              </a:ext>
            </a:extLst>
          </p:cNvPr>
          <p:cNvSpPr>
            <a:spLocks noGrp="1"/>
          </p:cNvSpPr>
          <p:nvPr>
            <p:ph type="title"/>
          </p:nvPr>
        </p:nvSpPr>
        <p:spPr/>
        <p:txBody>
          <a:bodyPr/>
          <a:lstStyle/>
          <a:p>
            <a:endParaRPr lang="en-GB" cap="none" dirty="0"/>
          </a:p>
        </p:txBody>
      </p:sp>
      <p:sp>
        <p:nvSpPr>
          <p:cNvPr id="2" name="Text Placeholder 1">
            <a:extLst>
              <a:ext uri="{FF2B5EF4-FFF2-40B4-BE49-F238E27FC236}">
                <a16:creationId xmlns:a16="http://schemas.microsoft.com/office/drawing/2014/main" id="{17294FD5-2791-4E16-89A4-740B5BA05305}"/>
              </a:ext>
            </a:extLst>
          </p:cNvPr>
          <p:cNvSpPr>
            <a:spLocks noGrp="1"/>
          </p:cNvSpPr>
          <p:nvPr>
            <p:ph type="body" idx="4294967295"/>
          </p:nvPr>
        </p:nvSpPr>
        <p:spPr>
          <a:xfrm>
            <a:off x="635401" y="692341"/>
            <a:ext cx="7889399" cy="3416141"/>
          </a:xfrm>
        </p:spPr>
        <p:txBody>
          <a:bodyPr/>
          <a:lstStyle/>
          <a:p>
            <a:r>
              <a:rPr lang="en-US" dirty="0"/>
              <a:t>Motivation: </a:t>
            </a:r>
          </a:p>
          <a:p>
            <a:pPr marL="257175" indent="-257175">
              <a:buFont typeface="Arial" panose="020B0604020202020204" pitchFamily="34" charset="0"/>
              <a:buChar char="•"/>
            </a:pPr>
            <a:r>
              <a:rPr lang="en-US" dirty="0"/>
              <a:t>The best way to simulate the effect of surface errors is using measured data</a:t>
            </a:r>
          </a:p>
          <a:p>
            <a:pPr marL="257175" indent="-257175">
              <a:buFont typeface="Arial" panose="020B0604020202020204" pitchFamily="34" charset="0"/>
              <a:buChar char="•"/>
            </a:pPr>
            <a:r>
              <a:rPr lang="en-US" dirty="0"/>
              <a:t>Automation of: ask, obtain, transform, adapt, convert and simulate…</a:t>
            </a:r>
          </a:p>
          <a:p>
            <a:pPr marL="257175" indent="-257175">
              <a:buFont typeface="Arial" panose="020B0604020202020204" pitchFamily="34" charset="0"/>
              <a:buChar char="•"/>
            </a:pPr>
            <a:r>
              <a:rPr lang="en-US" dirty="0"/>
              <a:t>MEADOW2013: Call for collaboration</a:t>
            </a:r>
          </a:p>
          <a:p>
            <a:pPr marL="578644" lvl="3" indent="-257175">
              <a:buFont typeface="Arial" panose="020B0604020202020204" pitchFamily="34" charset="0"/>
              <a:buChar char="•"/>
            </a:pPr>
            <a:r>
              <a:rPr lang="en-US" dirty="0"/>
              <a:t>17 authors</a:t>
            </a:r>
          </a:p>
          <a:p>
            <a:pPr marL="578644" lvl="3" indent="-257175">
              <a:buFont typeface="Arial" panose="020B0604020202020204" pitchFamily="34" charset="0"/>
              <a:buChar char="•"/>
            </a:pPr>
            <a:r>
              <a:rPr lang="en-US" dirty="0"/>
              <a:t>25 profiles</a:t>
            </a:r>
          </a:p>
          <a:p>
            <a:pPr marL="578644" lvl="3" indent="-257175">
              <a:buFont typeface="Arial" panose="020B0604020202020204" pitchFamily="34" charset="0"/>
              <a:buChar char="•"/>
            </a:pPr>
            <a:r>
              <a:rPr lang="en-US" dirty="0"/>
              <a:t>Data and metadata formats (simple)</a:t>
            </a:r>
          </a:p>
          <a:p>
            <a:pPr marL="578644" lvl="3" indent="-257175">
              <a:buFont typeface="Arial" panose="020B0604020202020204" pitchFamily="34" charset="0"/>
              <a:buChar char="•"/>
            </a:pPr>
            <a:r>
              <a:rPr lang="en-US" dirty="0"/>
              <a:t>Access code (python)</a:t>
            </a:r>
          </a:p>
          <a:p>
            <a:pPr marL="578644" lvl="3" indent="-257175">
              <a:buFont typeface="Arial" panose="020B0604020202020204" pitchFamily="34" charset="0"/>
              <a:buChar char="•"/>
            </a:pPr>
            <a:r>
              <a:rPr lang="en-US" dirty="0"/>
              <a:t>Integration in OASYS</a:t>
            </a:r>
            <a:br>
              <a:rPr lang="en-US" dirty="0"/>
            </a:br>
            <a:r>
              <a:rPr lang="en-US" dirty="0"/>
              <a:t>(used with shadow, </a:t>
            </a:r>
            <a:r>
              <a:rPr lang="en-US" dirty="0" err="1"/>
              <a:t>srw</a:t>
            </a:r>
            <a:r>
              <a:rPr lang="en-US" dirty="0"/>
              <a:t>, etc.)</a:t>
            </a:r>
          </a:p>
          <a:p>
            <a:pPr marL="578644" lvl="3" indent="-257175">
              <a:buFont typeface="Arial" panose="020B0604020202020204" pitchFamily="34" charset="0"/>
              <a:buChar char="•"/>
            </a:pPr>
            <a:endParaRPr lang="en-US" dirty="0"/>
          </a:p>
          <a:p>
            <a:endParaRPr lang="en-US" dirty="0"/>
          </a:p>
        </p:txBody>
      </p:sp>
      <p:sp>
        <p:nvSpPr>
          <p:cNvPr id="7" name="Footer Placeholder 6">
            <a:extLst>
              <a:ext uri="{FF2B5EF4-FFF2-40B4-BE49-F238E27FC236}">
                <a16:creationId xmlns:a16="http://schemas.microsoft.com/office/drawing/2014/main" id="{45362F68-5485-4B63-800D-5F5D84F19163}"/>
              </a:ext>
            </a:extLst>
          </p:cNvPr>
          <p:cNvSpPr>
            <a:spLocks noGrp="1"/>
          </p:cNvSpPr>
          <p:nvPr>
            <p:ph type="ftr" sz="quarter" idx="12"/>
          </p:nvPr>
        </p:nvSpPr>
        <p:spPr/>
        <p:txBody>
          <a:bodyPr/>
          <a:lstStyle/>
          <a:p>
            <a:endParaRPr lang="en-US" dirty="0"/>
          </a:p>
        </p:txBody>
      </p:sp>
      <p:pic>
        <p:nvPicPr>
          <p:cNvPr id="6" name="Picture 5">
            <a:extLst>
              <a:ext uri="{FF2B5EF4-FFF2-40B4-BE49-F238E27FC236}">
                <a16:creationId xmlns:a16="http://schemas.microsoft.com/office/drawing/2014/main" id="{64AE561F-587A-452D-B212-D5D6554F25D5}"/>
              </a:ext>
            </a:extLst>
          </p:cNvPr>
          <p:cNvPicPr>
            <a:picLocks noChangeAspect="1"/>
          </p:cNvPicPr>
          <p:nvPr/>
        </p:nvPicPr>
        <p:blipFill>
          <a:blip r:embed="rId2"/>
          <a:stretch>
            <a:fillRect/>
          </a:stretch>
        </p:blipFill>
        <p:spPr>
          <a:xfrm>
            <a:off x="3988735" y="2377329"/>
            <a:ext cx="5005089" cy="2170229"/>
          </a:xfrm>
          <a:prstGeom prst="rect">
            <a:avLst/>
          </a:prstGeom>
        </p:spPr>
      </p:pic>
      <p:sp>
        <p:nvSpPr>
          <p:cNvPr id="3" name="Slide Number Placeholder 2">
            <a:extLst>
              <a:ext uri="{FF2B5EF4-FFF2-40B4-BE49-F238E27FC236}">
                <a16:creationId xmlns:a16="http://schemas.microsoft.com/office/drawing/2014/main" id="{45277CA4-3D4F-4A4B-8118-B2F697C6D707}"/>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32</a:t>
            </a:fld>
            <a:endParaRPr lang="en-US" noProof="0"/>
          </a:p>
        </p:txBody>
      </p:sp>
      <p:sp>
        <p:nvSpPr>
          <p:cNvPr id="4" name="TextBox 3">
            <a:extLst>
              <a:ext uri="{FF2B5EF4-FFF2-40B4-BE49-F238E27FC236}">
                <a16:creationId xmlns:a16="http://schemas.microsoft.com/office/drawing/2014/main" id="{9E510A10-9B9B-4ADE-9C12-44BD51320639}"/>
              </a:ext>
            </a:extLst>
          </p:cNvPr>
          <p:cNvSpPr txBox="1"/>
          <p:nvPr/>
        </p:nvSpPr>
        <p:spPr>
          <a:xfrm>
            <a:off x="-46893" y="339969"/>
            <a:ext cx="3908442" cy="307777"/>
          </a:xfrm>
          <a:prstGeom prst="rect">
            <a:avLst/>
          </a:prstGeom>
          <a:noFill/>
        </p:spPr>
        <p:txBody>
          <a:bodyPr wrap="none" rtlCol="0">
            <a:spAutoFit/>
          </a:bodyPr>
          <a:lstStyle/>
          <a:p>
            <a:r>
              <a:rPr lang="en-US" dirty="0"/>
              <a:t>DABAM:  </a:t>
            </a:r>
            <a:r>
              <a:rPr lang="en-US" dirty="0" err="1">
                <a:solidFill>
                  <a:srgbClr val="FF0000"/>
                </a:solidFill>
              </a:rPr>
              <a:t>DA</a:t>
            </a:r>
            <a:r>
              <a:rPr lang="en-US" dirty="0" err="1"/>
              <a:t>ta</a:t>
            </a:r>
            <a:r>
              <a:rPr lang="en-US" dirty="0"/>
              <a:t> </a:t>
            </a:r>
            <a:r>
              <a:rPr lang="en-US" dirty="0" err="1">
                <a:solidFill>
                  <a:srgbClr val="FF0000"/>
                </a:solidFill>
              </a:rPr>
              <a:t>BA</a:t>
            </a:r>
            <a:r>
              <a:rPr lang="en-US" dirty="0" err="1"/>
              <a:t>se</a:t>
            </a:r>
            <a:r>
              <a:rPr lang="en-US" dirty="0"/>
              <a:t> for x-ray mirror </a:t>
            </a:r>
            <a:r>
              <a:rPr lang="en-US" dirty="0">
                <a:solidFill>
                  <a:srgbClr val="FF0000"/>
                </a:solidFill>
              </a:rPr>
              <a:t>M</a:t>
            </a:r>
            <a:r>
              <a:rPr lang="en-US" dirty="0"/>
              <a:t>etrology</a:t>
            </a:r>
            <a:endParaRPr lang="en-GB" dirty="0"/>
          </a:p>
        </p:txBody>
      </p:sp>
    </p:spTree>
    <p:extLst>
      <p:ext uri="{BB962C8B-B14F-4D97-AF65-F5344CB8AC3E}">
        <p14:creationId xmlns:p14="http://schemas.microsoft.com/office/powerpoint/2010/main" val="41227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040A9-DCEB-4AB1-A814-A41D63DED63D}"/>
              </a:ext>
            </a:extLst>
          </p:cNvPr>
          <p:cNvSpPr>
            <a:spLocks noGrp="1"/>
          </p:cNvSpPr>
          <p:nvPr>
            <p:ph type="title"/>
          </p:nvPr>
        </p:nvSpPr>
        <p:spPr/>
        <p:txBody>
          <a:bodyPr/>
          <a:lstStyle/>
          <a:p>
            <a:r>
              <a:rPr lang="en-US" dirty="0"/>
              <a:t>96 PROFILES IN DABAM (in SEP 2023)</a:t>
            </a:r>
            <a:endParaRPr lang="en-GB" dirty="0"/>
          </a:p>
        </p:txBody>
      </p:sp>
      <p:sp>
        <p:nvSpPr>
          <p:cNvPr id="9" name="Footer Placeholder 8">
            <a:extLst>
              <a:ext uri="{FF2B5EF4-FFF2-40B4-BE49-F238E27FC236}">
                <a16:creationId xmlns:a16="http://schemas.microsoft.com/office/drawing/2014/main" id="{1960BFAD-607F-420A-AAC8-1B04A6835CC4}"/>
              </a:ext>
            </a:extLst>
          </p:cNvPr>
          <p:cNvSpPr>
            <a:spLocks noGrp="1"/>
          </p:cNvSpPr>
          <p:nvPr>
            <p:ph type="ftr" sz="quarter" idx="12"/>
          </p:nvPr>
        </p:nvSpPr>
        <p:spPr/>
        <p:txBody>
          <a:bodyPr/>
          <a:lstStyle/>
          <a:p>
            <a:endParaRPr lang="en-US" dirty="0"/>
          </a:p>
        </p:txBody>
      </p:sp>
      <p:pic>
        <p:nvPicPr>
          <p:cNvPr id="2" name="Picture 1">
            <a:extLst>
              <a:ext uri="{FF2B5EF4-FFF2-40B4-BE49-F238E27FC236}">
                <a16:creationId xmlns:a16="http://schemas.microsoft.com/office/drawing/2014/main" id="{3F59061C-880C-4013-A3E2-730D6A4E72EF}"/>
              </a:ext>
            </a:extLst>
          </p:cNvPr>
          <p:cNvPicPr>
            <a:picLocks noChangeAspect="1"/>
          </p:cNvPicPr>
          <p:nvPr/>
        </p:nvPicPr>
        <p:blipFill>
          <a:blip r:embed="rId2"/>
          <a:stretch>
            <a:fillRect/>
          </a:stretch>
        </p:blipFill>
        <p:spPr>
          <a:xfrm>
            <a:off x="2303748" y="539710"/>
            <a:ext cx="6027070" cy="4306311"/>
          </a:xfrm>
          <a:prstGeom prst="rect">
            <a:avLst/>
          </a:prstGeom>
        </p:spPr>
      </p:pic>
      <p:sp>
        <p:nvSpPr>
          <p:cNvPr id="3" name="Slide Number Placeholder 2">
            <a:extLst>
              <a:ext uri="{FF2B5EF4-FFF2-40B4-BE49-F238E27FC236}">
                <a16:creationId xmlns:a16="http://schemas.microsoft.com/office/drawing/2014/main" id="{7E7BE3CC-DCAA-4713-8165-C39EA07267D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33</a:t>
            </a:fld>
            <a:endParaRPr lang="en-US" noProof="0"/>
          </a:p>
        </p:txBody>
      </p:sp>
      <p:pic>
        <p:nvPicPr>
          <p:cNvPr id="6" name="Picture 5">
            <a:extLst>
              <a:ext uri="{FF2B5EF4-FFF2-40B4-BE49-F238E27FC236}">
                <a16:creationId xmlns:a16="http://schemas.microsoft.com/office/drawing/2014/main" id="{A0B01344-EBDB-4FED-831B-9C2D6BEB7C9B}"/>
              </a:ext>
            </a:extLst>
          </p:cNvPr>
          <p:cNvPicPr>
            <a:picLocks noChangeAspect="1"/>
          </p:cNvPicPr>
          <p:nvPr/>
        </p:nvPicPr>
        <p:blipFill>
          <a:blip r:embed="rId3"/>
          <a:stretch>
            <a:fillRect/>
          </a:stretch>
        </p:blipFill>
        <p:spPr>
          <a:xfrm>
            <a:off x="457200" y="2053293"/>
            <a:ext cx="2040970" cy="1307418"/>
          </a:xfrm>
          <a:prstGeom prst="rect">
            <a:avLst/>
          </a:prstGeom>
        </p:spPr>
      </p:pic>
    </p:spTree>
    <p:extLst>
      <p:ext uri="{BB962C8B-B14F-4D97-AF65-F5344CB8AC3E}">
        <p14:creationId xmlns:p14="http://schemas.microsoft.com/office/powerpoint/2010/main" val="239236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6AD5C-5BD8-4C0D-A50B-9A4CB535E380}"/>
              </a:ext>
            </a:extLst>
          </p:cNvPr>
          <p:cNvSpPr>
            <a:spLocks noGrp="1"/>
          </p:cNvSpPr>
          <p:nvPr>
            <p:ph type="title"/>
          </p:nvPr>
        </p:nvSpPr>
        <p:spPr/>
        <p:txBody>
          <a:bodyPr/>
          <a:lstStyle/>
          <a:p>
            <a:r>
              <a:rPr lang="en-US" dirty="0"/>
              <a:t>THE CODE: </a:t>
            </a:r>
            <a:r>
              <a:rPr lang="en-US" cap="none" dirty="0"/>
              <a:t>dabam.py</a:t>
            </a:r>
            <a:endParaRPr lang="en-GB" cap="none" dirty="0"/>
          </a:p>
        </p:txBody>
      </p:sp>
      <p:pic>
        <p:nvPicPr>
          <p:cNvPr id="5" name="Picture 4">
            <a:extLst>
              <a:ext uri="{FF2B5EF4-FFF2-40B4-BE49-F238E27FC236}">
                <a16:creationId xmlns:a16="http://schemas.microsoft.com/office/drawing/2014/main" id="{CCFCBA24-4218-4951-8FFB-3EDACAF2C218}"/>
              </a:ext>
            </a:extLst>
          </p:cNvPr>
          <p:cNvPicPr>
            <a:picLocks noChangeAspect="1"/>
          </p:cNvPicPr>
          <p:nvPr/>
        </p:nvPicPr>
        <p:blipFill>
          <a:blip r:embed="rId2"/>
          <a:stretch>
            <a:fillRect/>
          </a:stretch>
        </p:blipFill>
        <p:spPr>
          <a:xfrm>
            <a:off x="550500" y="2861051"/>
            <a:ext cx="3256021" cy="2038104"/>
          </a:xfrm>
          <a:prstGeom prst="rect">
            <a:avLst/>
          </a:prstGeom>
        </p:spPr>
      </p:pic>
      <p:sp>
        <p:nvSpPr>
          <p:cNvPr id="7" name="Footer Placeholder 6">
            <a:extLst>
              <a:ext uri="{FF2B5EF4-FFF2-40B4-BE49-F238E27FC236}">
                <a16:creationId xmlns:a16="http://schemas.microsoft.com/office/drawing/2014/main" id="{A6CF0910-B168-40E8-AA8F-3417A353C9B7}"/>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CB0AE86C-3BE2-4E84-97F0-BCCF90630440}"/>
              </a:ext>
            </a:extLst>
          </p:cNvPr>
          <p:cNvPicPr>
            <a:picLocks noChangeAspect="1"/>
          </p:cNvPicPr>
          <p:nvPr/>
        </p:nvPicPr>
        <p:blipFill>
          <a:blip r:embed="rId3"/>
          <a:stretch>
            <a:fillRect/>
          </a:stretch>
        </p:blipFill>
        <p:spPr>
          <a:xfrm>
            <a:off x="4286471" y="2830979"/>
            <a:ext cx="3751797" cy="2068176"/>
          </a:xfrm>
          <a:prstGeom prst="rect">
            <a:avLst/>
          </a:prstGeom>
        </p:spPr>
      </p:pic>
      <p:sp>
        <p:nvSpPr>
          <p:cNvPr id="4" name="TextBox 3">
            <a:extLst>
              <a:ext uri="{FF2B5EF4-FFF2-40B4-BE49-F238E27FC236}">
                <a16:creationId xmlns:a16="http://schemas.microsoft.com/office/drawing/2014/main" id="{F25B09F3-46A1-4AA1-8CBC-9CB1DEBCD954}"/>
              </a:ext>
            </a:extLst>
          </p:cNvPr>
          <p:cNvSpPr txBox="1"/>
          <p:nvPr/>
        </p:nvSpPr>
        <p:spPr>
          <a:xfrm>
            <a:off x="573676" y="584050"/>
            <a:ext cx="7944542" cy="1962076"/>
          </a:xfrm>
          <a:prstGeom prst="rect">
            <a:avLst/>
          </a:prstGeom>
          <a:noFill/>
        </p:spPr>
        <p:txBody>
          <a:bodyPr wrap="square" rtlCol="0">
            <a:spAutoFit/>
          </a:bodyPr>
          <a:lstStyle/>
          <a:p>
            <a:r>
              <a:rPr lang="en-US" sz="1260" dirty="0"/>
              <a:t>available in </a:t>
            </a:r>
            <a:r>
              <a:rPr lang="en-US" sz="1260" dirty="0" err="1"/>
              <a:t>srxraylib</a:t>
            </a:r>
            <a:r>
              <a:rPr lang="en-US" sz="1260" dirty="0"/>
              <a:t>:</a:t>
            </a:r>
          </a:p>
          <a:p>
            <a:r>
              <a:rPr lang="en-GB" sz="990" dirty="0">
                <a:hlinkClick r:id="rId4"/>
              </a:rPr>
              <a:t>https://srxraylib.readthedocs.io/en/latest/api.html#metrology</a:t>
            </a:r>
            <a:endParaRPr lang="en-GB" sz="990" dirty="0"/>
          </a:p>
          <a:p>
            <a:endParaRPr lang="en-US" sz="1260" dirty="0"/>
          </a:p>
          <a:p>
            <a:endParaRPr lang="en-US" sz="1260" dirty="0"/>
          </a:p>
          <a:p>
            <a:endParaRPr lang="en-US" sz="1260" dirty="0"/>
          </a:p>
          <a:p>
            <a:endParaRPr lang="en-US" sz="1260" dirty="0"/>
          </a:p>
          <a:p>
            <a:endParaRPr lang="en-US" sz="1260" dirty="0"/>
          </a:p>
          <a:p>
            <a:endParaRPr lang="en-US" sz="1260" dirty="0"/>
          </a:p>
          <a:p>
            <a:r>
              <a:rPr lang="en-US" sz="1080" dirty="0">
                <a:latin typeface="Courier New" panose="02070309020205020404" pitchFamily="49" charset="0"/>
                <a:cs typeface="Courier New" panose="02070309020205020404" pitchFamily="49" charset="0"/>
              </a:rPr>
              <a:t>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–h      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13 –P heights         </a:t>
            </a:r>
            <a:endParaRPr lang="en-GB" sz="1080" dirty="0">
              <a:latin typeface="Courier New" panose="02070309020205020404" pitchFamily="49" charset="0"/>
              <a:cs typeface="Courier New" panose="02070309020205020404" pitchFamily="49" charset="0"/>
            </a:endParaRPr>
          </a:p>
          <a:p>
            <a:r>
              <a:rPr lang="en-US" sz="1260" dirty="0"/>
              <a:t>           </a:t>
            </a:r>
            <a:endParaRPr lang="en-GB" sz="1260" dirty="0"/>
          </a:p>
        </p:txBody>
      </p:sp>
      <p:pic>
        <p:nvPicPr>
          <p:cNvPr id="6" name="Picture 5">
            <a:extLst>
              <a:ext uri="{FF2B5EF4-FFF2-40B4-BE49-F238E27FC236}">
                <a16:creationId xmlns:a16="http://schemas.microsoft.com/office/drawing/2014/main" id="{3101C84A-DEDC-49E0-9D68-61DF72A60DA9}"/>
              </a:ext>
            </a:extLst>
          </p:cNvPr>
          <p:cNvPicPr>
            <a:picLocks noChangeAspect="1"/>
          </p:cNvPicPr>
          <p:nvPr/>
        </p:nvPicPr>
        <p:blipFill>
          <a:blip r:embed="rId5"/>
          <a:stretch>
            <a:fillRect/>
          </a:stretch>
        </p:blipFill>
        <p:spPr>
          <a:xfrm>
            <a:off x="4896036" y="757149"/>
            <a:ext cx="2762489" cy="1459562"/>
          </a:xfrm>
          <a:prstGeom prst="rect">
            <a:avLst/>
          </a:prstGeom>
        </p:spPr>
      </p:pic>
      <p:sp>
        <p:nvSpPr>
          <p:cNvPr id="9" name="Slide Number Placeholder 8">
            <a:extLst>
              <a:ext uri="{FF2B5EF4-FFF2-40B4-BE49-F238E27FC236}">
                <a16:creationId xmlns:a16="http://schemas.microsoft.com/office/drawing/2014/main" id="{67C4ABC0-F062-444A-9C77-37A2F9533AA5}"/>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34</a:t>
            </a:fld>
            <a:endParaRPr lang="en-US" noProof="0"/>
          </a:p>
        </p:txBody>
      </p:sp>
    </p:spTree>
    <p:extLst>
      <p:ext uri="{BB962C8B-B14F-4D97-AF65-F5344CB8AC3E}">
        <p14:creationId xmlns:p14="http://schemas.microsoft.com/office/powerpoint/2010/main" val="2313914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87B9-922D-4688-BDB5-5FFE923C3AA1}"/>
              </a:ext>
            </a:extLst>
          </p:cNvPr>
          <p:cNvSpPr>
            <a:spLocks noGrp="1"/>
          </p:cNvSpPr>
          <p:nvPr>
            <p:ph type="title"/>
          </p:nvPr>
        </p:nvSpPr>
        <p:spPr/>
        <p:txBody>
          <a:bodyPr/>
          <a:lstStyle/>
          <a:p>
            <a:r>
              <a:rPr lang="en-US" dirty="0"/>
              <a:t>DABAM in </a:t>
            </a:r>
            <a:r>
              <a:rPr lang="en-US" dirty="0" err="1"/>
              <a:t>Oasys</a:t>
            </a:r>
            <a:endParaRPr lang="en-GB" dirty="0"/>
          </a:p>
        </p:txBody>
      </p:sp>
      <p:pic>
        <p:nvPicPr>
          <p:cNvPr id="6" name="Picture 5">
            <a:extLst>
              <a:ext uri="{FF2B5EF4-FFF2-40B4-BE49-F238E27FC236}">
                <a16:creationId xmlns:a16="http://schemas.microsoft.com/office/drawing/2014/main" id="{D543C95C-377E-47EC-AA12-E90DB1881E54}"/>
              </a:ext>
            </a:extLst>
          </p:cNvPr>
          <p:cNvPicPr>
            <a:picLocks noChangeAspect="1"/>
          </p:cNvPicPr>
          <p:nvPr/>
        </p:nvPicPr>
        <p:blipFill>
          <a:blip r:embed="rId2"/>
          <a:stretch>
            <a:fillRect/>
          </a:stretch>
        </p:blipFill>
        <p:spPr>
          <a:xfrm>
            <a:off x="2672889" y="559262"/>
            <a:ext cx="1639883" cy="1056868"/>
          </a:xfrm>
          <a:prstGeom prst="rect">
            <a:avLst/>
          </a:prstGeom>
        </p:spPr>
      </p:pic>
      <p:pic>
        <p:nvPicPr>
          <p:cNvPr id="7" name="Picture 6">
            <a:extLst>
              <a:ext uri="{FF2B5EF4-FFF2-40B4-BE49-F238E27FC236}">
                <a16:creationId xmlns:a16="http://schemas.microsoft.com/office/drawing/2014/main" id="{1879BE0D-146E-4D7F-9DD9-8E1EEB1A43C4}"/>
              </a:ext>
            </a:extLst>
          </p:cNvPr>
          <p:cNvPicPr>
            <a:picLocks noChangeAspect="1"/>
          </p:cNvPicPr>
          <p:nvPr/>
        </p:nvPicPr>
        <p:blipFill>
          <a:blip r:embed="rId3"/>
          <a:stretch>
            <a:fillRect/>
          </a:stretch>
        </p:blipFill>
        <p:spPr>
          <a:xfrm>
            <a:off x="2672890" y="1616131"/>
            <a:ext cx="1639884" cy="1056869"/>
          </a:xfrm>
          <a:prstGeom prst="rect">
            <a:avLst/>
          </a:prstGeom>
        </p:spPr>
      </p:pic>
      <p:pic>
        <p:nvPicPr>
          <p:cNvPr id="8" name="Picture 7">
            <a:extLst>
              <a:ext uri="{FF2B5EF4-FFF2-40B4-BE49-F238E27FC236}">
                <a16:creationId xmlns:a16="http://schemas.microsoft.com/office/drawing/2014/main" id="{C820986E-77B5-4FC0-9C55-0F7107320736}"/>
              </a:ext>
            </a:extLst>
          </p:cNvPr>
          <p:cNvPicPr>
            <a:picLocks noChangeAspect="1"/>
          </p:cNvPicPr>
          <p:nvPr/>
        </p:nvPicPr>
        <p:blipFill>
          <a:blip r:embed="rId4"/>
          <a:stretch>
            <a:fillRect/>
          </a:stretch>
        </p:blipFill>
        <p:spPr>
          <a:xfrm>
            <a:off x="2672889" y="2655718"/>
            <a:ext cx="1639883" cy="1058391"/>
          </a:xfrm>
          <a:prstGeom prst="rect">
            <a:avLst/>
          </a:prstGeom>
        </p:spPr>
      </p:pic>
      <p:pic>
        <p:nvPicPr>
          <p:cNvPr id="9" name="Picture 8">
            <a:extLst>
              <a:ext uri="{FF2B5EF4-FFF2-40B4-BE49-F238E27FC236}">
                <a16:creationId xmlns:a16="http://schemas.microsoft.com/office/drawing/2014/main" id="{A70D9881-E064-4747-BA41-AAD1FFD45029}"/>
              </a:ext>
            </a:extLst>
          </p:cNvPr>
          <p:cNvPicPr>
            <a:picLocks noChangeAspect="1"/>
          </p:cNvPicPr>
          <p:nvPr/>
        </p:nvPicPr>
        <p:blipFill>
          <a:blip r:embed="rId5"/>
          <a:stretch>
            <a:fillRect/>
          </a:stretch>
        </p:blipFill>
        <p:spPr>
          <a:xfrm>
            <a:off x="2933840" y="4161712"/>
            <a:ext cx="1716757" cy="686703"/>
          </a:xfrm>
          <a:prstGeom prst="rect">
            <a:avLst/>
          </a:prstGeom>
        </p:spPr>
      </p:pic>
      <p:pic>
        <p:nvPicPr>
          <p:cNvPr id="10" name="Picture 9">
            <a:extLst>
              <a:ext uri="{FF2B5EF4-FFF2-40B4-BE49-F238E27FC236}">
                <a16:creationId xmlns:a16="http://schemas.microsoft.com/office/drawing/2014/main" id="{4D505686-19EE-4097-AE86-D27506699CA8}"/>
              </a:ext>
            </a:extLst>
          </p:cNvPr>
          <p:cNvPicPr>
            <a:picLocks noChangeAspect="1"/>
          </p:cNvPicPr>
          <p:nvPr/>
        </p:nvPicPr>
        <p:blipFill>
          <a:blip r:embed="rId6"/>
          <a:stretch>
            <a:fillRect/>
          </a:stretch>
        </p:blipFill>
        <p:spPr>
          <a:xfrm>
            <a:off x="5748866" y="623291"/>
            <a:ext cx="1695977" cy="1058392"/>
          </a:xfrm>
          <a:prstGeom prst="rect">
            <a:avLst/>
          </a:prstGeom>
        </p:spPr>
      </p:pic>
      <p:pic>
        <p:nvPicPr>
          <p:cNvPr id="11" name="Picture 10">
            <a:extLst>
              <a:ext uri="{FF2B5EF4-FFF2-40B4-BE49-F238E27FC236}">
                <a16:creationId xmlns:a16="http://schemas.microsoft.com/office/drawing/2014/main" id="{EB27F065-4968-411F-8136-7FFD34B4B9B6}"/>
              </a:ext>
            </a:extLst>
          </p:cNvPr>
          <p:cNvPicPr>
            <a:picLocks noChangeAspect="1"/>
          </p:cNvPicPr>
          <p:nvPr/>
        </p:nvPicPr>
        <p:blipFill>
          <a:blip r:embed="rId7"/>
          <a:stretch>
            <a:fillRect/>
          </a:stretch>
        </p:blipFill>
        <p:spPr>
          <a:xfrm>
            <a:off x="4625336" y="3727805"/>
            <a:ext cx="1906865" cy="1200084"/>
          </a:xfrm>
          <a:prstGeom prst="rect">
            <a:avLst/>
          </a:prstGeom>
        </p:spPr>
      </p:pic>
      <p:pic>
        <p:nvPicPr>
          <p:cNvPr id="12" name="Picture 11">
            <a:extLst>
              <a:ext uri="{FF2B5EF4-FFF2-40B4-BE49-F238E27FC236}">
                <a16:creationId xmlns:a16="http://schemas.microsoft.com/office/drawing/2014/main" id="{E0178FD1-EB7F-46D3-AD9C-9C8512A298E8}"/>
              </a:ext>
            </a:extLst>
          </p:cNvPr>
          <p:cNvPicPr>
            <a:picLocks noChangeAspect="1"/>
          </p:cNvPicPr>
          <p:nvPr/>
        </p:nvPicPr>
        <p:blipFill>
          <a:blip r:embed="rId8"/>
          <a:stretch>
            <a:fillRect/>
          </a:stretch>
        </p:blipFill>
        <p:spPr>
          <a:xfrm>
            <a:off x="6243382" y="2508809"/>
            <a:ext cx="2174304" cy="1189129"/>
          </a:xfrm>
          <a:prstGeom prst="rect">
            <a:avLst/>
          </a:prstGeom>
        </p:spPr>
      </p:pic>
      <p:sp>
        <p:nvSpPr>
          <p:cNvPr id="14" name="Footer Placeholder 13">
            <a:extLst>
              <a:ext uri="{FF2B5EF4-FFF2-40B4-BE49-F238E27FC236}">
                <a16:creationId xmlns:a16="http://schemas.microsoft.com/office/drawing/2014/main" id="{CB1C0C37-945C-4DCF-AC69-BB8CEEE3F418}"/>
              </a:ext>
            </a:extLst>
          </p:cNvPr>
          <p:cNvSpPr>
            <a:spLocks noGrp="1"/>
          </p:cNvSpPr>
          <p:nvPr>
            <p:ph type="ftr" sz="quarter" idx="12"/>
          </p:nvPr>
        </p:nvSpPr>
        <p:spPr/>
        <p:txBody>
          <a:bodyPr/>
          <a:lstStyle/>
          <a:p>
            <a:endParaRPr lang="en-US" dirty="0"/>
          </a:p>
        </p:txBody>
      </p:sp>
      <p:sp>
        <p:nvSpPr>
          <p:cNvPr id="3" name="TextBox 2">
            <a:extLst>
              <a:ext uri="{FF2B5EF4-FFF2-40B4-BE49-F238E27FC236}">
                <a16:creationId xmlns:a16="http://schemas.microsoft.com/office/drawing/2014/main" id="{BA8704F2-7B7D-44F7-8B21-32E9D71D4CFD}"/>
              </a:ext>
            </a:extLst>
          </p:cNvPr>
          <p:cNvSpPr txBox="1"/>
          <p:nvPr/>
        </p:nvSpPr>
        <p:spPr>
          <a:xfrm>
            <a:off x="4417429" y="847863"/>
            <a:ext cx="2386231" cy="1837426"/>
          </a:xfrm>
          <a:prstGeom prst="rect">
            <a:avLst/>
          </a:prstGeom>
          <a:noFill/>
        </p:spPr>
        <p:txBody>
          <a:bodyPr wrap="none" rtlCol="0">
            <a:spAutoFit/>
          </a:bodyPr>
          <a:lstStyle/>
          <a:p>
            <a:pPr marL="308610" indent="-308610">
              <a:buAutoNum type="arabicParenR"/>
            </a:pPr>
            <a:r>
              <a:rPr lang="en-US" sz="1260" dirty="0"/>
              <a:t>Retrieve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Scale, adjust and replicate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Export hdf5</a:t>
            </a:r>
            <a:endParaRPr lang="en-GB" sz="1260" dirty="0"/>
          </a:p>
        </p:txBody>
      </p:sp>
      <p:sp>
        <p:nvSpPr>
          <p:cNvPr id="4" name="TextBox 3">
            <a:extLst>
              <a:ext uri="{FF2B5EF4-FFF2-40B4-BE49-F238E27FC236}">
                <a16:creationId xmlns:a16="http://schemas.microsoft.com/office/drawing/2014/main" id="{59FC9455-1103-4B2D-B4C1-B4F9C6A0CA72}"/>
              </a:ext>
            </a:extLst>
          </p:cNvPr>
          <p:cNvSpPr txBox="1"/>
          <p:nvPr/>
        </p:nvSpPr>
        <p:spPr>
          <a:xfrm>
            <a:off x="536772" y="4044776"/>
            <a:ext cx="3991798" cy="244682"/>
          </a:xfrm>
          <a:prstGeom prst="rect">
            <a:avLst/>
          </a:prstGeom>
          <a:noFill/>
        </p:spPr>
        <p:txBody>
          <a:bodyPr wrap="none" rtlCol="0">
            <a:spAutoFit/>
          </a:bodyPr>
          <a:lstStyle/>
          <a:p>
            <a:r>
              <a:rPr lang="en-US" sz="990" dirty="0"/>
              <a:t>For those that want more realistic structures in the sagittal direction:</a:t>
            </a:r>
            <a:endParaRPr lang="en-GB" sz="990" dirty="0"/>
          </a:p>
        </p:txBody>
      </p:sp>
      <p:pic>
        <p:nvPicPr>
          <p:cNvPr id="13" name="Picture 12">
            <a:extLst>
              <a:ext uri="{FF2B5EF4-FFF2-40B4-BE49-F238E27FC236}">
                <a16:creationId xmlns:a16="http://schemas.microsoft.com/office/drawing/2014/main" id="{0D1004F1-3123-4521-9047-343938BE3FE1}"/>
              </a:ext>
            </a:extLst>
          </p:cNvPr>
          <p:cNvPicPr>
            <a:picLocks noChangeAspect="1"/>
          </p:cNvPicPr>
          <p:nvPr/>
        </p:nvPicPr>
        <p:blipFill>
          <a:blip r:embed="rId9"/>
          <a:stretch>
            <a:fillRect/>
          </a:stretch>
        </p:blipFill>
        <p:spPr>
          <a:xfrm>
            <a:off x="523941" y="574618"/>
            <a:ext cx="2034640" cy="3472320"/>
          </a:xfrm>
          <a:prstGeom prst="rect">
            <a:avLst/>
          </a:prstGeom>
        </p:spPr>
      </p:pic>
      <p:sp>
        <p:nvSpPr>
          <p:cNvPr id="16" name="Slide Number Placeholder 15">
            <a:extLst>
              <a:ext uri="{FF2B5EF4-FFF2-40B4-BE49-F238E27FC236}">
                <a16:creationId xmlns:a16="http://schemas.microsoft.com/office/drawing/2014/main" id="{41410C45-FFD7-4DFB-9B9F-7B5A4A284759}"/>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35</a:t>
            </a:fld>
            <a:endParaRPr lang="en-US" noProof="0"/>
          </a:p>
        </p:txBody>
      </p:sp>
    </p:spTree>
    <p:extLst>
      <p:ext uri="{BB962C8B-B14F-4D97-AF65-F5344CB8AC3E}">
        <p14:creationId xmlns:p14="http://schemas.microsoft.com/office/powerpoint/2010/main" val="63602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6219511-9E2B-499E-97D4-FFE165A3A5B3}"/>
              </a:ext>
            </a:extLst>
          </p:cNvPr>
          <p:cNvSpPr>
            <a:spLocks noGrp="1"/>
          </p:cNvSpPr>
          <p:nvPr>
            <p:ph type="title"/>
          </p:nvPr>
        </p:nvSpPr>
        <p:spPr/>
        <p:txBody>
          <a:bodyPr/>
          <a:lstStyle/>
          <a:p>
            <a:endParaRPr lang="en-GB" dirty="0"/>
          </a:p>
        </p:txBody>
      </p:sp>
      <p:sp>
        <p:nvSpPr>
          <p:cNvPr id="5" name="Text Placeholder 1">
            <a:extLst>
              <a:ext uri="{FF2B5EF4-FFF2-40B4-BE49-F238E27FC236}">
                <a16:creationId xmlns:a16="http://schemas.microsoft.com/office/drawing/2014/main" id="{2FA46838-3214-4A8D-B8FE-E9792ECA3171}"/>
              </a:ext>
            </a:extLst>
          </p:cNvPr>
          <p:cNvSpPr txBox="1">
            <a:spLocks/>
          </p:cNvSpPr>
          <p:nvPr/>
        </p:nvSpPr>
        <p:spPr bwMode="gray">
          <a:xfrm>
            <a:off x="355380" y="701352"/>
            <a:ext cx="6156684" cy="3416400"/>
          </a:xfrm>
          <a:prstGeom prst="rect">
            <a:avLst/>
          </a:prstGeom>
        </p:spPr>
        <p:txBody>
          <a:bodyPr spcFirstLastPara="1" vert="horz" wrap="square" lIns="82283" tIns="82283" rIns="82283" bIns="82283" rtlCol="0" anchor="t" anchorCtr="0">
            <a:normAutofit fontScale="92500" lnSpcReduction="20000"/>
          </a:bodyPr>
          <a:lstStyle>
            <a:lvl1pPr marL="457200" lvl="0" indent="-342900" algn="l" defTabSz="914400" rtl="0" eaLnBrk="1" latinLnBrk="0" hangingPunct="1">
              <a:spcBef>
                <a:spcPts val="0"/>
              </a:spcBef>
              <a:spcAft>
                <a:spcPts val="0"/>
              </a:spcAft>
              <a:buSzPts val="1800"/>
              <a:buFont typeface="Arial" pitchFamily="34" charset="0"/>
              <a:buChar char="●"/>
              <a:defRPr sz="1800" b="1" kern="1200">
                <a:solidFill>
                  <a:schemeClr val="accent6"/>
                </a:solidFill>
                <a:latin typeface="+mn-lt"/>
                <a:ea typeface="+mn-ea"/>
                <a:cs typeface="+mn-cs"/>
              </a:defRPr>
            </a:lvl1pPr>
            <a:lvl2pPr marL="914400" lvl="1" indent="-317500" algn="l" defTabSz="914400" rtl="0" eaLnBrk="1" latinLnBrk="0" hangingPunct="1">
              <a:spcBef>
                <a:spcPts val="0"/>
              </a:spcBef>
              <a:spcAft>
                <a:spcPts val="0"/>
              </a:spcAft>
              <a:buSzPts val="1400"/>
              <a:buFont typeface="Arial" pitchFamily="34" charset="0"/>
              <a:buChar char="○"/>
              <a:defRPr sz="1700" kern="1200">
                <a:solidFill>
                  <a:schemeClr val="accent6"/>
                </a:solidFill>
                <a:latin typeface="+mn-lt"/>
                <a:ea typeface="+mn-ea"/>
                <a:cs typeface="+mn-cs"/>
              </a:defRPr>
            </a:lvl2pPr>
            <a:lvl3pPr marL="1371600" lvl="2" indent="-317500" algn="l" defTabSz="914400" rtl="0" eaLnBrk="1" latinLnBrk="0" hangingPunct="1">
              <a:lnSpc>
                <a:spcPct val="105000"/>
              </a:lnSpc>
              <a:spcBef>
                <a:spcPts val="0"/>
              </a:spcBef>
              <a:spcAft>
                <a:spcPts val="0"/>
              </a:spcAft>
              <a:buSzPts val="1400"/>
              <a:buFont typeface="Arial" pitchFamily="34" charset="0"/>
              <a:buChar char="■"/>
              <a:defRPr sz="1500" kern="1200" baseline="0">
                <a:solidFill>
                  <a:schemeClr val="tx1"/>
                </a:solidFill>
                <a:latin typeface="+mn-lt"/>
                <a:ea typeface="+mn-ea"/>
                <a:cs typeface="+mn-cs"/>
              </a:defRPr>
            </a:lvl3pPr>
            <a:lvl4pPr marL="1828800" lvl="3" indent="-317500" algn="l" defTabSz="914400" rtl="0" eaLnBrk="1" latinLnBrk="0" hangingPunct="1">
              <a:lnSpc>
                <a:spcPct val="110000"/>
              </a:lnSpc>
              <a:spcBef>
                <a:spcPts val="0"/>
              </a:spcBef>
              <a:spcAft>
                <a:spcPts val="0"/>
              </a:spcAft>
              <a:buClr>
                <a:schemeClr val="accent6"/>
              </a:buClr>
              <a:buSzPts val="1400"/>
              <a:buFont typeface="Wingdings" pitchFamily="2" charset="2"/>
              <a:buChar char="●"/>
              <a:defRPr sz="1500" kern="1200">
                <a:solidFill>
                  <a:schemeClr val="tx1"/>
                </a:solidFill>
                <a:latin typeface="+mn-lt"/>
                <a:ea typeface="+mn-ea"/>
                <a:cs typeface="+mn-cs"/>
              </a:defRPr>
            </a:lvl4pPr>
            <a:lvl5pPr marL="2286000" lvl="4" indent="-317500" algn="l" defTabSz="914400" rtl="0" eaLnBrk="1" latinLnBrk="0" hangingPunct="1">
              <a:spcBef>
                <a:spcPts val="0"/>
              </a:spcBef>
              <a:spcAft>
                <a:spcPts val="0"/>
              </a:spcAft>
              <a:buClr>
                <a:schemeClr val="accent6"/>
              </a:buClr>
              <a:buSzPts val="1400"/>
              <a:buFont typeface="ITCOfficinaSans LT Book" pitchFamily="2" charset="0"/>
              <a:buChar char="○"/>
              <a:defRPr sz="1200" i="1" kern="1200">
                <a:solidFill>
                  <a:schemeClr val="tx1"/>
                </a:solidFill>
                <a:latin typeface="+mn-lt"/>
                <a:ea typeface="+mn-ea"/>
                <a:cs typeface="+mn-cs"/>
              </a:defRPr>
            </a:lvl5pPr>
            <a:lvl6pPr marL="2743200" lvl="5"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6pPr>
            <a:lvl7pPr marL="3200400" lvl="6"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7pPr>
            <a:lvl8pPr marL="3657600" lvl="7"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8pPr>
            <a:lvl9pPr marL="4114800" lvl="8"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9pPr>
          </a:lstStyle>
          <a:p>
            <a:r>
              <a:rPr lang="en-US" sz="1620" dirty="0">
                <a:solidFill>
                  <a:schemeClr val="tx1"/>
                </a:solidFill>
              </a:rPr>
              <a:t>2D profiles </a:t>
            </a:r>
          </a:p>
          <a:p>
            <a:pPr lvl="1"/>
            <a:r>
              <a:rPr lang="en-US" sz="1530" dirty="0">
                <a:solidFill>
                  <a:schemeClr val="tx1"/>
                </a:solidFill>
              </a:rPr>
              <a:t>x-ray lenses</a:t>
            </a:r>
          </a:p>
          <a:p>
            <a:pPr lvl="1"/>
            <a:r>
              <a:rPr lang="en-US" sz="1530" dirty="0">
                <a:solidFill>
                  <a:schemeClr val="tx1"/>
                </a:solidFill>
              </a:rPr>
              <a:t>Thin objects</a:t>
            </a:r>
          </a:p>
          <a:p>
            <a:pPr lvl="1"/>
            <a:r>
              <a:rPr lang="en-US" sz="1530" dirty="0">
                <a:solidFill>
                  <a:schemeClr val="tx1"/>
                </a:solidFill>
              </a:rPr>
              <a:t>Mirrors</a:t>
            </a:r>
          </a:p>
          <a:p>
            <a:pPr lvl="1"/>
            <a:r>
              <a:rPr lang="en-US" sz="1530" dirty="0">
                <a:solidFill>
                  <a:schemeClr val="tx1"/>
                </a:solidFill>
              </a:rPr>
              <a:t>Substrates</a:t>
            </a:r>
            <a:br>
              <a:rPr lang="en-US" sz="1530" dirty="0">
                <a:solidFill>
                  <a:schemeClr val="tx1"/>
                </a:solidFill>
              </a:rPr>
            </a:br>
            <a:endParaRPr lang="en-US" sz="1530" dirty="0">
              <a:solidFill>
                <a:schemeClr val="tx1"/>
              </a:solidFill>
            </a:endParaRPr>
          </a:p>
          <a:p>
            <a:r>
              <a:rPr lang="en-US" sz="1620" dirty="0">
                <a:solidFill>
                  <a:schemeClr val="tx1"/>
                </a:solidFill>
              </a:rPr>
              <a:t>Prototype:</a:t>
            </a:r>
          </a:p>
          <a:p>
            <a:pPr lvl="1"/>
            <a:r>
              <a:rPr lang="en-US" sz="1530" dirty="0">
                <a:solidFill>
                  <a:schemeClr val="tx1"/>
                </a:solidFill>
              </a:rPr>
              <a:t>Format (h5 </a:t>
            </a:r>
            <a:r>
              <a:rPr lang="en-US" sz="1530" dirty="0" err="1">
                <a:solidFill>
                  <a:schemeClr val="tx1"/>
                </a:solidFill>
              </a:rPr>
              <a:t>Oasys</a:t>
            </a:r>
            <a:r>
              <a:rPr lang="en-US" sz="1530" dirty="0">
                <a:solidFill>
                  <a:schemeClr val="tx1"/>
                </a:solidFill>
              </a:rPr>
              <a:t>)</a:t>
            </a:r>
          </a:p>
          <a:p>
            <a:pPr lvl="1"/>
            <a:r>
              <a:rPr lang="en-US" sz="1530" dirty="0">
                <a:solidFill>
                  <a:schemeClr val="tx1"/>
                </a:solidFill>
              </a:rPr>
              <a:t>Server</a:t>
            </a:r>
            <a:r>
              <a:rPr lang="en-US" sz="1530" dirty="0"/>
              <a:t> </a:t>
            </a:r>
            <a:r>
              <a:rPr lang="en-US" sz="1530" dirty="0">
                <a:hlinkClick r:id="rId2"/>
              </a:rPr>
              <a:t>https://github.com/oasys-esrf-kit/dabam2d</a:t>
            </a:r>
            <a:endParaRPr lang="en-US" sz="1530" dirty="0"/>
          </a:p>
          <a:p>
            <a:pPr lvl="1"/>
            <a:r>
              <a:rPr lang="en-US" sz="1530" dirty="0">
                <a:solidFill>
                  <a:schemeClr val="tx1"/>
                </a:solidFill>
              </a:rPr>
              <a:t>OASYS compatible widgets  </a:t>
            </a:r>
          </a:p>
          <a:p>
            <a:endParaRPr lang="en-US" sz="1620" dirty="0"/>
          </a:p>
          <a:p>
            <a:r>
              <a:rPr lang="en-US" sz="2970" dirty="0">
                <a:solidFill>
                  <a:srgbClr val="FF0000"/>
                </a:solidFill>
              </a:rPr>
              <a:t>Join us!</a:t>
            </a:r>
            <a:br>
              <a:rPr lang="en-US" sz="1620" dirty="0"/>
            </a:br>
            <a:endParaRPr lang="en-US" sz="1620" dirty="0">
              <a:solidFill>
                <a:schemeClr val="tx1"/>
              </a:solidFill>
            </a:endParaRPr>
          </a:p>
          <a:p>
            <a:r>
              <a:rPr lang="en-US" sz="1620" dirty="0">
                <a:solidFill>
                  <a:schemeClr val="tx1"/>
                </a:solidFill>
              </a:rPr>
              <a:t>Submit profiles</a:t>
            </a:r>
            <a:br>
              <a:rPr lang="en-US" sz="1620" dirty="0"/>
            </a:br>
            <a:r>
              <a:rPr lang="en-US" sz="1620" dirty="0">
                <a:solidFill>
                  <a:schemeClr val="tx1"/>
                </a:solidFill>
              </a:rPr>
              <a:t>(e.g., </a:t>
            </a:r>
            <a:r>
              <a:rPr lang="en-US" sz="1620" dirty="0">
                <a:hlinkClick r:id="rId3"/>
              </a:rPr>
              <a:t>https://github.com/oasys-esrf-kit/dabam2d/issues</a:t>
            </a:r>
            <a:r>
              <a:rPr lang="en-US" sz="1620" dirty="0"/>
              <a:t> </a:t>
            </a:r>
            <a:r>
              <a:rPr lang="en-US" sz="1620" dirty="0">
                <a:solidFill>
                  <a:schemeClr val="tx1"/>
                </a:solidFill>
              </a:rPr>
              <a:t>)</a:t>
            </a:r>
            <a:br>
              <a:rPr lang="en-US" sz="1620" dirty="0"/>
            </a:br>
            <a:endParaRPr lang="en-US" sz="1620" dirty="0"/>
          </a:p>
          <a:p>
            <a:r>
              <a:rPr lang="en-US" sz="1620" dirty="0">
                <a:solidFill>
                  <a:schemeClr val="tx1"/>
                </a:solidFill>
              </a:rPr>
              <a:t>Paper submission (2024)</a:t>
            </a:r>
            <a:endParaRPr lang="en-GB" sz="1620" dirty="0">
              <a:solidFill>
                <a:schemeClr val="tx1"/>
              </a:solidFill>
            </a:endParaRPr>
          </a:p>
        </p:txBody>
      </p:sp>
      <p:pic>
        <p:nvPicPr>
          <p:cNvPr id="8" name="Picture 7">
            <a:extLst>
              <a:ext uri="{FF2B5EF4-FFF2-40B4-BE49-F238E27FC236}">
                <a16:creationId xmlns:a16="http://schemas.microsoft.com/office/drawing/2014/main" id="{E036ABA7-E647-4567-8EA0-E1EC48DB888A}"/>
              </a:ext>
            </a:extLst>
          </p:cNvPr>
          <p:cNvPicPr>
            <a:picLocks noChangeAspect="1"/>
          </p:cNvPicPr>
          <p:nvPr/>
        </p:nvPicPr>
        <p:blipFill>
          <a:blip r:embed="rId4"/>
          <a:stretch>
            <a:fillRect/>
          </a:stretch>
        </p:blipFill>
        <p:spPr>
          <a:xfrm>
            <a:off x="6391047" y="3284630"/>
            <a:ext cx="2138638" cy="1369983"/>
          </a:xfrm>
          <a:prstGeom prst="rect">
            <a:avLst/>
          </a:prstGeom>
        </p:spPr>
      </p:pic>
      <p:pic>
        <p:nvPicPr>
          <p:cNvPr id="9" name="Picture 8">
            <a:extLst>
              <a:ext uri="{FF2B5EF4-FFF2-40B4-BE49-F238E27FC236}">
                <a16:creationId xmlns:a16="http://schemas.microsoft.com/office/drawing/2014/main" id="{2C91C579-7D40-4F12-B1C6-7E9B9FF028D4}"/>
              </a:ext>
            </a:extLst>
          </p:cNvPr>
          <p:cNvPicPr>
            <a:picLocks noChangeAspect="1"/>
          </p:cNvPicPr>
          <p:nvPr/>
        </p:nvPicPr>
        <p:blipFill>
          <a:blip r:embed="rId5"/>
          <a:stretch>
            <a:fillRect/>
          </a:stretch>
        </p:blipFill>
        <p:spPr>
          <a:xfrm>
            <a:off x="5330100" y="560521"/>
            <a:ext cx="3414446" cy="2187249"/>
          </a:xfrm>
          <a:prstGeom prst="rect">
            <a:avLst/>
          </a:prstGeom>
        </p:spPr>
      </p:pic>
      <p:sp>
        <p:nvSpPr>
          <p:cNvPr id="12" name="Footer Placeholder 11">
            <a:extLst>
              <a:ext uri="{FF2B5EF4-FFF2-40B4-BE49-F238E27FC236}">
                <a16:creationId xmlns:a16="http://schemas.microsoft.com/office/drawing/2014/main" id="{6E806829-43B0-4CC3-84F6-47A25D54C173}"/>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54BBF389-59AB-4EE8-B9D2-1B06E3E623CC}"/>
              </a:ext>
            </a:extLst>
          </p:cNvPr>
          <p:cNvPicPr>
            <a:picLocks noChangeAspect="1"/>
          </p:cNvPicPr>
          <p:nvPr/>
        </p:nvPicPr>
        <p:blipFill>
          <a:blip r:embed="rId6"/>
          <a:stretch>
            <a:fillRect/>
          </a:stretch>
        </p:blipFill>
        <p:spPr>
          <a:xfrm>
            <a:off x="3847103" y="3631943"/>
            <a:ext cx="2434422" cy="1387418"/>
          </a:xfrm>
          <a:prstGeom prst="rect">
            <a:avLst/>
          </a:prstGeom>
        </p:spPr>
      </p:pic>
      <p:cxnSp>
        <p:nvCxnSpPr>
          <p:cNvPr id="11" name="Straight Arrow Connector 10">
            <a:extLst>
              <a:ext uri="{FF2B5EF4-FFF2-40B4-BE49-F238E27FC236}">
                <a16:creationId xmlns:a16="http://schemas.microsoft.com/office/drawing/2014/main" id="{50CF531D-21AE-429A-A21F-34D887D95BEF}"/>
              </a:ext>
            </a:extLst>
          </p:cNvPr>
          <p:cNvCxnSpPr/>
          <p:nvPr/>
        </p:nvCxnSpPr>
        <p:spPr>
          <a:xfrm flipH="1">
            <a:off x="6127373" y="2830979"/>
            <a:ext cx="38469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072C0-B497-4E0A-AA7A-EFECF7204740}"/>
              </a:ext>
            </a:extLst>
          </p:cNvPr>
          <p:cNvCxnSpPr/>
          <p:nvPr/>
        </p:nvCxnSpPr>
        <p:spPr>
          <a:xfrm>
            <a:off x="6645830" y="2865820"/>
            <a:ext cx="259229" cy="32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3A303D-BDE0-4C25-A87C-47550CE0D122}"/>
              </a:ext>
            </a:extLst>
          </p:cNvPr>
          <p:cNvSpPr txBox="1"/>
          <p:nvPr/>
        </p:nvSpPr>
        <p:spPr>
          <a:xfrm>
            <a:off x="5508459" y="2869021"/>
            <a:ext cx="1645002" cy="286232"/>
          </a:xfrm>
          <a:prstGeom prst="rect">
            <a:avLst/>
          </a:prstGeom>
          <a:noFill/>
        </p:spPr>
        <p:txBody>
          <a:bodyPr wrap="none" rtlCol="0">
            <a:spAutoFit/>
          </a:bodyPr>
          <a:lstStyle/>
          <a:p>
            <a:r>
              <a:rPr lang="en-US" sz="1260" dirty="0"/>
              <a:t>OASYS           WEB </a:t>
            </a:r>
            <a:endParaRPr lang="en-GB" sz="1260" dirty="0"/>
          </a:p>
        </p:txBody>
      </p:sp>
      <p:sp>
        <p:nvSpPr>
          <p:cNvPr id="17" name="Slide Number Placeholder 16">
            <a:extLst>
              <a:ext uri="{FF2B5EF4-FFF2-40B4-BE49-F238E27FC236}">
                <a16:creationId xmlns:a16="http://schemas.microsoft.com/office/drawing/2014/main" id="{C9FDE3C9-BDEE-4990-B2C1-B517A843D90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36</a:t>
            </a:fld>
            <a:endParaRPr lang="en-US" noProof="0"/>
          </a:p>
        </p:txBody>
      </p:sp>
      <p:sp>
        <p:nvSpPr>
          <p:cNvPr id="2" name="TextBox 1">
            <a:extLst>
              <a:ext uri="{FF2B5EF4-FFF2-40B4-BE49-F238E27FC236}">
                <a16:creationId xmlns:a16="http://schemas.microsoft.com/office/drawing/2014/main" id="{FAAE49EA-84ED-4EF0-B595-534007EEFDEF}"/>
              </a:ext>
            </a:extLst>
          </p:cNvPr>
          <p:cNvSpPr txBox="1"/>
          <p:nvPr/>
        </p:nvSpPr>
        <p:spPr>
          <a:xfrm>
            <a:off x="0" y="323159"/>
            <a:ext cx="3605474" cy="307777"/>
          </a:xfrm>
          <a:prstGeom prst="rect">
            <a:avLst/>
          </a:prstGeom>
          <a:noFill/>
        </p:spPr>
        <p:txBody>
          <a:bodyPr wrap="none" rtlCol="0">
            <a:spAutoFit/>
          </a:bodyPr>
          <a:lstStyle/>
          <a:p>
            <a:r>
              <a:rPr lang="en-US" dirty="0"/>
              <a:t>CALL FOR COLLABORATION: DABAM2D</a:t>
            </a:r>
            <a:endParaRPr lang="en-GB" dirty="0"/>
          </a:p>
        </p:txBody>
      </p:sp>
    </p:spTree>
    <p:extLst>
      <p:ext uri="{BB962C8B-B14F-4D97-AF65-F5344CB8AC3E}">
        <p14:creationId xmlns:p14="http://schemas.microsoft.com/office/powerpoint/2010/main" val="166791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9143999" cy="4185761"/>
          </a:xfrm>
          <a:prstGeom prst="rect">
            <a:avLst/>
          </a:prstGeom>
        </p:spPr>
        <p:txBody>
          <a:bodyPr wrap="square">
            <a:spAutoFit/>
          </a:bodyPr>
          <a:lstStyle/>
          <a:p>
            <a:r>
              <a:rPr lang="en-US" dirty="0">
                <a:solidFill>
                  <a:srgbClr val="202122"/>
                </a:solidFill>
                <a:latin typeface="Arial" panose="020B0604020202020204" pitchFamily="34" charset="0"/>
              </a:rPr>
              <a:t>Geometrical optics, or ray optics, is a model of optics that describes electromagnetic radiation propagation in terms of rays, that are an abstraction useful for approximating the paths along which light propagates.</a:t>
            </a: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Rays propagate in straight-line paths as they travel in a homogeneous medium. They follow the laws of reflection and refraction or are absorbed.</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 tracing is a method for calculating the path on rays that relies on approximate solutions to Maxwell's equations that are valid as long as the light waves propagate through and around objects whose dimensions are much greater than the light's wavelength. Ray theory does not describe phenomena such as interference and diffraction, which require wave theory.</a:t>
            </a:r>
          </a:p>
        </p:txBody>
      </p:sp>
      <p:pic>
        <p:nvPicPr>
          <p:cNvPr id="3" name="Picture 1" descr="page5image2148660096">
            <a:extLst>
              <a:ext uri="{FF2B5EF4-FFF2-40B4-BE49-F238E27FC236}">
                <a16:creationId xmlns:a16="http://schemas.microsoft.com/office/drawing/2014/main" id="{08EBDD68-FDE0-00D9-CD05-29A8C83B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44" y="1336284"/>
            <a:ext cx="3260510" cy="1724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BAD3D-5161-3944-1062-9D3BA4C25E4C}"/>
              </a:ext>
            </a:extLst>
          </p:cNvPr>
          <p:cNvPicPr>
            <a:picLocks noChangeAspect="1"/>
          </p:cNvPicPr>
          <p:nvPr/>
        </p:nvPicPr>
        <p:blipFill>
          <a:blip r:embed="rId4"/>
          <a:stretch>
            <a:fillRect/>
          </a:stretch>
        </p:blipFill>
        <p:spPr>
          <a:xfrm>
            <a:off x="6036602" y="1245926"/>
            <a:ext cx="2183221" cy="1819351"/>
          </a:xfrm>
          <a:prstGeom prst="rect">
            <a:avLst/>
          </a:prstGeom>
        </p:spPr>
      </p:pic>
      <p:pic>
        <p:nvPicPr>
          <p:cNvPr id="5" name="Picture 4">
            <a:extLst>
              <a:ext uri="{FF2B5EF4-FFF2-40B4-BE49-F238E27FC236}">
                <a16:creationId xmlns:a16="http://schemas.microsoft.com/office/drawing/2014/main" id="{19CA9328-26EC-3DC9-5043-0E265783A6A1}"/>
              </a:ext>
            </a:extLst>
          </p:cNvPr>
          <p:cNvPicPr>
            <a:picLocks noChangeAspect="1"/>
          </p:cNvPicPr>
          <p:nvPr/>
        </p:nvPicPr>
        <p:blipFill>
          <a:blip r:embed="rId5"/>
          <a:stretch>
            <a:fillRect/>
          </a:stretch>
        </p:blipFill>
        <p:spPr>
          <a:xfrm>
            <a:off x="3662554" y="1336284"/>
            <a:ext cx="2153763" cy="1728993"/>
          </a:xfrm>
          <a:prstGeom prst="rect">
            <a:avLst/>
          </a:prstGeom>
        </p:spPr>
      </p:pic>
      <p:sp>
        <p:nvSpPr>
          <p:cNvPr id="6" name="Slide Number Placeholder 5">
            <a:extLst>
              <a:ext uri="{FF2B5EF4-FFF2-40B4-BE49-F238E27FC236}">
                <a16:creationId xmlns:a16="http://schemas.microsoft.com/office/drawing/2014/main" id="{0CB0991E-4385-41C7-9D4B-AFF386A8A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87844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Shadow and ShadowOui</a:t>
            </a:r>
            <a:endParaRPr sz="2400" dirty="0"/>
          </a:p>
        </p:txBody>
      </p:sp>
      <p:grpSp>
        <p:nvGrpSpPr>
          <p:cNvPr id="10" name="Group 9">
            <a:extLst>
              <a:ext uri="{FF2B5EF4-FFF2-40B4-BE49-F238E27FC236}">
                <a16:creationId xmlns:a16="http://schemas.microsoft.com/office/drawing/2014/main" id="{BBCDC37A-94AD-DD67-9DD9-089823A348BD}"/>
              </a:ext>
            </a:extLst>
          </p:cNvPr>
          <p:cNvGrpSpPr/>
          <p:nvPr/>
        </p:nvGrpSpPr>
        <p:grpSpPr>
          <a:xfrm>
            <a:off x="-63923" y="1175912"/>
            <a:ext cx="4572000" cy="3188724"/>
            <a:chOff x="848413" y="761107"/>
            <a:chExt cx="5913106" cy="3936026"/>
          </a:xfrm>
        </p:grpSpPr>
        <p:pic>
          <p:nvPicPr>
            <p:cNvPr id="3" name="Picture 2">
              <a:extLst>
                <a:ext uri="{FF2B5EF4-FFF2-40B4-BE49-F238E27FC236}">
                  <a16:creationId xmlns:a16="http://schemas.microsoft.com/office/drawing/2014/main" id="{601D7AA7-7306-1A7E-B068-4C61AE2497DF}"/>
                </a:ext>
              </a:extLst>
            </p:cNvPr>
            <p:cNvPicPr>
              <a:picLocks noChangeAspect="1"/>
            </p:cNvPicPr>
            <p:nvPr/>
          </p:nvPicPr>
          <p:blipFill rotWithShape="1">
            <a:blip r:embed="rId3"/>
            <a:srcRect b="2433"/>
            <a:stretch/>
          </p:blipFill>
          <p:spPr>
            <a:xfrm>
              <a:off x="942976" y="861871"/>
              <a:ext cx="5818543" cy="3478491"/>
            </a:xfrm>
            <a:prstGeom prst="rect">
              <a:avLst/>
            </a:prstGeom>
          </p:spPr>
        </p:pic>
        <p:sp>
          <p:nvSpPr>
            <p:cNvPr id="4" name="TextBox 3">
              <a:extLst>
                <a:ext uri="{FF2B5EF4-FFF2-40B4-BE49-F238E27FC236}">
                  <a16:creationId xmlns:a16="http://schemas.microsoft.com/office/drawing/2014/main" id="{F3EA75F4-6169-307E-4616-24FF9A47961D}"/>
                </a:ext>
              </a:extLst>
            </p:cNvPr>
            <p:cNvSpPr txBox="1"/>
            <p:nvPr/>
          </p:nvSpPr>
          <p:spPr>
            <a:xfrm>
              <a:off x="848413" y="761107"/>
              <a:ext cx="1369286" cy="307777"/>
            </a:xfrm>
            <a:prstGeom prst="rect">
              <a:avLst/>
            </a:prstGeom>
            <a:noFill/>
          </p:spPr>
          <p:txBody>
            <a:bodyPr wrap="none" rtlCol="0">
              <a:spAutoFit/>
            </a:bodyPr>
            <a:lstStyle/>
            <a:p>
              <a:r>
                <a:rPr lang="en-US" b="1" dirty="0">
                  <a:solidFill>
                    <a:schemeClr val="accent1">
                      <a:lumMod val="50000"/>
                    </a:schemeClr>
                  </a:solidFill>
                </a:rPr>
                <a:t>Source Plane </a:t>
              </a:r>
            </a:p>
          </p:txBody>
        </p:sp>
        <p:sp>
          <p:nvSpPr>
            <p:cNvPr id="5" name="TextBox 4">
              <a:extLst>
                <a:ext uri="{FF2B5EF4-FFF2-40B4-BE49-F238E27FC236}">
                  <a16:creationId xmlns:a16="http://schemas.microsoft.com/office/drawing/2014/main" id="{ADFA3FDE-39A4-6449-732C-4DCC971BF9E9}"/>
                </a:ext>
              </a:extLst>
            </p:cNvPr>
            <p:cNvSpPr txBox="1"/>
            <p:nvPr/>
          </p:nvSpPr>
          <p:spPr>
            <a:xfrm>
              <a:off x="5047940" y="1416285"/>
              <a:ext cx="1279517" cy="307777"/>
            </a:xfrm>
            <a:prstGeom prst="rect">
              <a:avLst/>
            </a:prstGeom>
            <a:noFill/>
          </p:spPr>
          <p:txBody>
            <a:bodyPr wrap="none" rtlCol="0">
              <a:spAutoFit/>
            </a:bodyPr>
            <a:lstStyle/>
            <a:p>
              <a:r>
                <a:rPr lang="en-US" b="1" dirty="0">
                  <a:solidFill>
                    <a:schemeClr val="accent1">
                      <a:lumMod val="50000"/>
                    </a:schemeClr>
                  </a:solidFill>
                </a:rPr>
                <a:t>Image Plane </a:t>
              </a:r>
            </a:p>
          </p:txBody>
        </p:sp>
        <p:sp>
          <p:nvSpPr>
            <p:cNvPr id="6" name="TextBox 5">
              <a:extLst>
                <a:ext uri="{FF2B5EF4-FFF2-40B4-BE49-F238E27FC236}">
                  <a16:creationId xmlns:a16="http://schemas.microsoft.com/office/drawing/2014/main" id="{E5AEDFE8-1FF1-5F7C-753D-BBBC9AAAD2BB}"/>
                </a:ext>
              </a:extLst>
            </p:cNvPr>
            <p:cNvSpPr txBox="1"/>
            <p:nvPr/>
          </p:nvSpPr>
          <p:spPr>
            <a:xfrm>
              <a:off x="3277271" y="4389356"/>
              <a:ext cx="1636987" cy="307777"/>
            </a:xfrm>
            <a:prstGeom prst="rect">
              <a:avLst/>
            </a:prstGeom>
            <a:noFill/>
          </p:spPr>
          <p:txBody>
            <a:bodyPr wrap="none" rtlCol="0">
              <a:spAutoFit/>
            </a:bodyPr>
            <a:lstStyle/>
            <a:p>
              <a:r>
                <a:rPr lang="en-US" b="1" dirty="0">
                  <a:solidFill>
                    <a:schemeClr val="accent1">
                      <a:lumMod val="50000"/>
                    </a:schemeClr>
                  </a:solidFill>
                </a:rPr>
                <a:t>Optical Element </a:t>
              </a:r>
            </a:p>
          </p:txBody>
        </p:sp>
      </p:grpSp>
      <p:sp>
        <p:nvSpPr>
          <p:cNvPr id="8" name="TextBox 7">
            <a:extLst>
              <a:ext uri="{FF2B5EF4-FFF2-40B4-BE49-F238E27FC236}">
                <a16:creationId xmlns:a16="http://schemas.microsoft.com/office/drawing/2014/main" id="{632BFD0C-D1F4-D164-445B-6337355057AC}"/>
              </a:ext>
            </a:extLst>
          </p:cNvPr>
          <p:cNvSpPr txBox="1"/>
          <p:nvPr/>
        </p:nvSpPr>
        <p:spPr>
          <a:xfrm>
            <a:off x="4376979" y="323425"/>
            <a:ext cx="4748634" cy="4616648"/>
          </a:xfrm>
          <a:prstGeom prst="rect">
            <a:avLst/>
          </a:prstGeom>
          <a:noFill/>
        </p:spPr>
        <p:txBody>
          <a:bodyPr wrap="square" rtlCol="0">
            <a:spAutoFit/>
          </a:bodyPr>
          <a:lstStyle/>
          <a:p>
            <a:pPr algn="r"/>
            <a:r>
              <a:rPr lang="en-US" dirty="0"/>
              <a:t>Basic Shadow :</a:t>
            </a:r>
          </a:p>
          <a:p>
            <a:endParaRPr lang="en-US" dirty="0"/>
          </a:p>
          <a:p>
            <a:pPr marL="285750" indent="-285750">
              <a:buFont typeface="Arial" panose="020B0604020202020204" pitchFamily="34" charset="0"/>
              <a:buChar char="•"/>
            </a:pPr>
            <a:r>
              <a:rPr lang="en-US" dirty="0"/>
              <a:t>Each optical element has an incident beam, that is located on a plane called </a:t>
            </a:r>
            <a:r>
              <a:rPr lang="en-US" b="1" dirty="0">
                <a:solidFill>
                  <a:srgbClr val="C00000"/>
                </a:solidFill>
              </a:rPr>
              <a:t>Source Plane</a:t>
            </a:r>
            <a:r>
              <a:rPr lang="en-US" dirty="0"/>
              <a:t>.</a:t>
            </a:r>
          </a:p>
          <a:p>
            <a:endParaRPr lang="en-US" dirty="0"/>
          </a:p>
          <a:p>
            <a:pPr marL="285750" indent="-285750">
              <a:buFont typeface="Arial" panose="020B0604020202020204" pitchFamily="34" charset="0"/>
              <a:buChar char="•"/>
            </a:pPr>
            <a:r>
              <a:rPr lang="en-US" dirty="0"/>
              <a:t>Each </a:t>
            </a:r>
            <a:r>
              <a:rPr lang="en-US" b="1" dirty="0">
                <a:solidFill>
                  <a:srgbClr val="C00000"/>
                </a:solidFill>
              </a:rPr>
              <a:t>Optical Element </a:t>
            </a:r>
            <a:r>
              <a:rPr lang="en-US" dirty="0"/>
              <a:t>has the </a:t>
            </a:r>
            <a:r>
              <a:rPr lang="en-US" b="1" dirty="0">
                <a:solidFill>
                  <a:srgbClr val="C00000"/>
                </a:solidFill>
              </a:rPr>
              <a:t>axis system </a:t>
            </a:r>
            <a:r>
              <a:rPr lang="en-US" dirty="0"/>
              <a:t>always oriented with </a:t>
            </a:r>
            <a:r>
              <a:rPr lang="en-US" dirty="0">
                <a:solidFill>
                  <a:schemeClr val="tx1"/>
                </a:solidFill>
              </a:rPr>
              <a:t>Z normal to the optical surface</a:t>
            </a:r>
            <a:r>
              <a:rPr lang="en-US" dirty="0"/>
              <a:t>, Y tangent to the surface along the direction of propagation of the beam and X tangent to the surface and normal to Z and Y. </a:t>
            </a:r>
          </a:p>
          <a:p>
            <a:endParaRPr lang="en-US" dirty="0"/>
          </a:p>
          <a:p>
            <a:pPr marL="285750" indent="-285750">
              <a:buFont typeface="Arial" panose="020B0604020202020204" pitchFamily="34" charset="0"/>
              <a:buChar char="•"/>
            </a:pPr>
            <a:r>
              <a:rPr lang="en-US" dirty="0"/>
              <a:t>The orientation of the optical surface is given by the </a:t>
            </a:r>
            <a:r>
              <a:rPr lang="en-US" b="1" dirty="0">
                <a:solidFill>
                  <a:srgbClr val="C00000"/>
                </a:solidFill>
              </a:rPr>
              <a:t>angle of rotation 𝜶 </a:t>
            </a:r>
            <a:r>
              <a:rPr lang="en-US" dirty="0"/>
              <a:t>along the Y axis and is relative to the axis system of the incident beam, as defined in the source plane.</a:t>
            </a:r>
          </a:p>
          <a:p>
            <a:endParaRPr lang="en-US" dirty="0"/>
          </a:p>
          <a:p>
            <a:pPr marL="285750" indent="-285750">
              <a:buFont typeface="Arial" panose="020B0604020202020204" pitchFamily="34" charset="0"/>
              <a:buChar char="•"/>
            </a:pPr>
            <a:r>
              <a:rPr lang="en-US" dirty="0"/>
              <a:t>The beam is traced up to </a:t>
            </a:r>
            <a:r>
              <a:rPr lang="en-US" b="1" dirty="0">
                <a:solidFill>
                  <a:srgbClr val="C00000"/>
                </a:solidFill>
              </a:rPr>
              <a:t>Image Plane</a:t>
            </a:r>
            <a:r>
              <a:rPr lang="en-US" dirty="0"/>
              <a:t>, which has the Y axis oriented as the direction of propagation of the beam (that will depend on the particular optics) and Z, X in the same plane of the same axis of the Optical Element.</a:t>
            </a:r>
          </a:p>
        </p:txBody>
      </p:sp>
      <p:sp>
        <p:nvSpPr>
          <p:cNvPr id="2" name="Slide Number Placeholder 1">
            <a:extLst>
              <a:ext uri="{FF2B5EF4-FFF2-40B4-BE49-F238E27FC236}">
                <a16:creationId xmlns:a16="http://schemas.microsoft.com/office/drawing/2014/main" id="{D44557D8-BB08-4AAC-A51A-C71C11F6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29802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7" name="Picture 6">
            <a:extLst>
              <a:ext uri="{FF2B5EF4-FFF2-40B4-BE49-F238E27FC236}">
                <a16:creationId xmlns:a16="http://schemas.microsoft.com/office/drawing/2014/main" id="{997E6409-24E4-ECED-0754-415B605BF64C}"/>
              </a:ext>
            </a:extLst>
          </p:cNvPr>
          <p:cNvPicPr>
            <a:picLocks noChangeAspect="1"/>
          </p:cNvPicPr>
          <p:nvPr/>
        </p:nvPicPr>
        <p:blipFill>
          <a:blip r:embed="rId4"/>
          <a:stretch>
            <a:fillRect/>
          </a:stretch>
        </p:blipFill>
        <p:spPr>
          <a:xfrm>
            <a:off x="433887" y="434588"/>
            <a:ext cx="8471707" cy="4011224"/>
          </a:xfrm>
          <a:prstGeom prst="rect">
            <a:avLst/>
          </a:prstGeom>
        </p:spPr>
      </p:pic>
      <p:graphicFrame>
        <p:nvGraphicFramePr>
          <p:cNvPr id="8" name="Object 15">
            <a:extLst>
              <a:ext uri="{FF2B5EF4-FFF2-40B4-BE49-F238E27FC236}">
                <a16:creationId xmlns:a16="http://schemas.microsoft.com/office/drawing/2014/main" id="{F4DA1383-E9A4-306C-6C8B-CC097780CCDF}"/>
              </a:ext>
            </a:extLst>
          </p:cNvPr>
          <p:cNvGraphicFramePr>
            <a:graphicFrameLocks noChangeAspect="1"/>
          </p:cNvGraphicFramePr>
          <p:nvPr>
            <p:extLst/>
          </p:nvPr>
        </p:nvGraphicFramePr>
        <p:xfrm>
          <a:off x="238406" y="4239152"/>
          <a:ext cx="3529012" cy="594873"/>
        </p:xfrm>
        <a:graphic>
          <a:graphicData uri="http://schemas.openxmlformats.org/presentationml/2006/ole">
            <mc:AlternateContent xmlns:mc="http://schemas.openxmlformats.org/markup-compatibility/2006">
              <mc:Choice xmlns:v="urn:schemas-microsoft-com:vml" Requires="v">
                <p:oleObj spid="_x0000_s9236" name="Equation" r:id="rId5" imgW="2997000" imgH="507960" progId="Equation.DSMT4">
                  <p:embed/>
                </p:oleObj>
              </mc:Choice>
              <mc:Fallback>
                <p:oleObj name="Equation" r:id="rId5" imgW="2997000" imgH="507960" progId="Equation.DSMT4">
                  <p:embed/>
                  <p:pic>
                    <p:nvPicPr>
                      <p:cNvPr id="8" name="Object 15">
                        <a:extLst>
                          <a:ext uri="{FF2B5EF4-FFF2-40B4-BE49-F238E27FC236}">
                            <a16:creationId xmlns:a16="http://schemas.microsoft.com/office/drawing/2014/main" id="{F4DA1383-E9A4-306C-6C8B-CC097780C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06" y="4239152"/>
                        <a:ext cx="3529012" cy="594873"/>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cxnSp>
        <p:nvCxnSpPr>
          <p:cNvPr id="10" name="Straight Arrow Connector 9">
            <a:extLst>
              <a:ext uri="{FF2B5EF4-FFF2-40B4-BE49-F238E27FC236}">
                <a16:creationId xmlns:a16="http://schemas.microsoft.com/office/drawing/2014/main" id="{3B21E22B-A681-0FF4-5B72-DCE0E7DD2B92}"/>
              </a:ext>
            </a:extLst>
          </p:cNvPr>
          <p:cNvCxnSpPr/>
          <p:nvPr/>
        </p:nvCxnSpPr>
        <p:spPr>
          <a:xfrm flipV="1">
            <a:off x="4027394" y="4445812"/>
            <a:ext cx="1136277" cy="23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a:t>
            </a:r>
            <a:r>
              <a:rPr lang="en-GB" sz="2400" dirty="0"/>
              <a:t>s</a:t>
            </a:r>
            <a:endParaRPr sz="2400" dirty="0"/>
          </a:p>
        </p:txBody>
      </p:sp>
      <p:sp>
        <p:nvSpPr>
          <p:cNvPr id="2" name="Slide Number Placeholder 1">
            <a:extLst>
              <a:ext uri="{FF2B5EF4-FFF2-40B4-BE49-F238E27FC236}">
                <a16:creationId xmlns:a16="http://schemas.microsoft.com/office/drawing/2014/main" id="{FD0D0AE4-5033-473C-8EFB-B38B49ADB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422554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t>X-ray Tracing Software</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8340969" cy="1877437"/>
          </a:xfrm>
          <a:prstGeom prst="rect">
            <a:avLst/>
          </a:prstGeom>
        </p:spPr>
        <p:txBody>
          <a:bodyPr wrap="square">
            <a:spAutoFit/>
          </a:bodyPr>
          <a:lstStyle/>
          <a:p>
            <a:endParaRPr lang="en-US" sz="11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SHADOW: </a:t>
            </a:r>
            <a:r>
              <a:rPr lang="en-GB" sz="2400" dirty="0">
                <a:hlinkClick r:id="rId3"/>
              </a:rPr>
              <a:t>https://github.com/oasys-kit/shadow4</a:t>
            </a:r>
            <a:r>
              <a:rPr lang="en-GB" sz="2400" dirty="0"/>
              <a:t> </a:t>
            </a:r>
            <a:endParaRPr lang="en-US" sz="24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XRT:          </a:t>
            </a:r>
            <a:r>
              <a:rPr lang="en-US" sz="2400" dirty="0">
                <a:solidFill>
                  <a:srgbClr val="202122"/>
                </a:solidFill>
                <a:latin typeface="Arial" panose="020B0604020202020204" pitchFamily="34" charset="0"/>
                <a:hlinkClick r:id="rId4"/>
              </a:rPr>
              <a:t>https://github.com/kklmn/xrt</a:t>
            </a:r>
            <a:r>
              <a:rPr lang="en-US" sz="2400" dirty="0">
                <a:solidFill>
                  <a:srgbClr val="202122"/>
                </a:solidFill>
                <a:latin typeface="Arial" panose="020B0604020202020204" pitchFamily="34" charset="0"/>
              </a:rPr>
              <a:t> </a:t>
            </a:r>
          </a:p>
          <a:p>
            <a:pPr marL="285750" indent="-285750">
              <a:buFont typeface="Arial" panose="020B0604020202020204" pitchFamily="34" charset="0"/>
              <a:buChar char="•"/>
            </a:pPr>
            <a:r>
              <a:rPr lang="en-US" sz="2400" dirty="0" err="1">
                <a:solidFill>
                  <a:srgbClr val="202122"/>
                </a:solidFill>
                <a:latin typeface="Arial" panose="020B0604020202020204" pitchFamily="34" charset="0"/>
              </a:rPr>
              <a:t>McXtrace</a:t>
            </a:r>
            <a:r>
              <a:rPr lang="en-US" sz="2400" dirty="0">
                <a:solidFill>
                  <a:srgbClr val="202122"/>
                </a:solidFill>
                <a:latin typeface="Arial" panose="020B0604020202020204" pitchFamily="34" charset="0"/>
              </a:rPr>
              <a:t>:  </a:t>
            </a:r>
            <a:r>
              <a:rPr lang="en-GB" sz="2400" dirty="0">
                <a:hlinkClick r:id="rId5"/>
              </a:rPr>
              <a:t>https://www.mcxtrace.org</a:t>
            </a:r>
            <a:r>
              <a:rPr lang="en-GB" sz="2400" dirty="0"/>
              <a:t> </a:t>
            </a:r>
            <a:endParaRPr lang="en-US" sz="24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r>
              <a:rPr lang="en-US" sz="1100" dirty="0">
                <a:solidFill>
                  <a:srgbClr val="202122"/>
                </a:solidFill>
                <a:latin typeface="Arial" panose="020B0604020202020204" pitchFamily="34" charset="0"/>
              </a:rPr>
              <a:t>    </a:t>
            </a:r>
          </a:p>
        </p:txBody>
      </p:sp>
      <p:sp>
        <p:nvSpPr>
          <p:cNvPr id="3" name="Slide Number Placeholder 2">
            <a:extLst>
              <a:ext uri="{FF2B5EF4-FFF2-40B4-BE49-F238E27FC236}">
                <a16:creationId xmlns:a16="http://schemas.microsoft.com/office/drawing/2014/main" id="{71F89B64-71BC-4503-ACE8-EE5F14E2A9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13126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Gratings</a:t>
            </a:r>
            <a:endParaRPr sz="2400" dirty="0"/>
          </a:p>
        </p:txBody>
      </p:sp>
      <p:grpSp>
        <p:nvGrpSpPr>
          <p:cNvPr id="5" name="Group 4">
            <a:extLst>
              <a:ext uri="{FF2B5EF4-FFF2-40B4-BE49-F238E27FC236}">
                <a16:creationId xmlns:a16="http://schemas.microsoft.com/office/drawing/2014/main" id="{3F2AB51F-F7B2-E4EE-6034-6B9ABB398295}"/>
              </a:ext>
            </a:extLst>
          </p:cNvPr>
          <p:cNvGrpSpPr/>
          <p:nvPr/>
        </p:nvGrpSpPr>
        <p:grpSpPr>
          <a:xfrm>
            <a:off x="0" y="886260"/>
            <a:ext cx="7910234" cy="3947885"/>
            <a:chOff x="447114" y="819025"/>
            <a:chExt cx="7910234" cy="3947885"/>
          </a:xfrm>
        </p:grpSpPr>
        <p:pic>
          <p:nvPicPr>
            <p:cNvPr id="3" name="Picture 2">
              <a:extLst>
                <a:ext uri="{FF2B5EF4-FFF2-40B4-BE49-F238E27FC236}">
                  <a16:creationId xmlns:a16="http://schemas.microsoft.com/office/drawing/2014/main" id="{AD0538F8-5EF6-5E0B-F4B0-8A523CCDE6BB}"/>
                </a:ext>
              </a:extLst>
            </p:cNvPr>
            <p:cNvPicPr>
              <a:picLocks noChangeAspect="1"/>
            </p:cNvPicPr>
            <p:nvPr/>
          </p:nvPicPr>
          <p:blipFill>
            <a:blip r:embed="rId3"/>
            <a:stretch>
              <a:fillRect/>
            </a:stretch>
          </p:blipFill>
          <p:spPr>
            <a:xfrm>
              <a:off x="584948" y="819025"/>
              <a:ext cx="7772400" cy="3947885"/>
            </a:xfrm>
            <a:prstGeom prst="rect">
              <a:avLst/>
            </a:prstGeom>
          </p:spPr>
        </p:pic>
        <p:sp>
          <p:nvSpPr>
            <p:cNvPr id="4" name="Rectangle 3">
              <a:extLst>
                <a:ext uri="{FF2B5EF4-FFF2-40B4-BE49-F238E27FC236}">
                  <a16:creationId xmlns:a16="http://schemas.microsoft.com/office/drawing/2014/main" id="{BB452D23-70A2-00E8-2787-7DB8F998E72C}"/>
                </a:ext>
              </a:extLst>
            </p:cNvPr>
            <p:cNvSpPr/>
            <p:nvPr/>
          </p:nvSpPr>
          <p:spPr>
            <a:xfrm>
              <a:off x="447114" y="4522306"/>
              <a:ext cx="1389943" cy="244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9097C07-22BD-0FAC-B15D-13792F35A53A}"/>
              </a:ext>
            </a:extLst>
          </p:cNvPr>
          <p:cNvSpPr txBox="1"/>
          <p:nvPr/>
        </p:nvSpPr>
        <p:spPr>
          <a:xfrm>
            <a:off x="3592605" y="281702"/>
            <a:ext cx="4078942" cy="307777"/>
          </a:xfrm>
          <a:prstGeom prst="rect">
            <a:avLst/>
          </a:prstGeom>
          <a:noFill/>
          <a:ln>
            <a:solidFill>
              <a:schemeClr val="accent1"/>
            </a:solidFill>
          </a:ln>
        </p:spPr>
        <p:txBody>
          <a:bodyPr wrap="square" rtlCol="0">
            <a:spAutoFit/>
          </a:bodyPr>
          <a:lstStyle/>
          <a:p>
            <a:r>
              <a:rPr lang="en-US" dirty="0">
                <a:solidFill>
                  <a:srgbClr val="FF9300"/>
                </a:solidFill>
                <a:latin typeface="+mn-lt"/>
                <a:cs typeface="Calibri"/>
              </a:rPr>
              <a:t>No model (yet) in SHADOW for grating efficiency</a:t>
            </a:r>
          </a:p>
        </p:txBody>
      </p:sp>
      <p:pic>
        <p:nvPicPr>
          <p:cNvPr id="12" name="Picture 11">
            <a:extLst>
              <a:ext uri="{FF2B5EF4-FFF2-40B4-BE49-F238E27FC236}">
                <a16:creationId xmlns:a16="http://schemas.microsoft.com/office/drawing/2014/main" id="{0E699E24-EB3C-6EC4-977D-B84E6784872D}"/>
              </a:ext>
            </a:extLst>
          </p:cNvPr>
          <p:cNvPicPr>
            <a:picLocks noChangeAspect="1"/>
          </p:cNvPicPr>
          <p:nvPr/>
        </p:nvPicPr>
        <p:blipFill>
          <a:blip r:embed="rId4"/>
          <a:stretch>
            <a:fillRect/>
          </a:stretch>
        </p:blipFill>
        <p:spPr>
          <a:xfrm>
            <a:off x="7910234" y="100853"/>
            <a:ext cx="1194110" cy="2407024"/>
          </a:xfrm>
          <a:prstGeom prst="rect">
            <a:avLst/>
          </a:prstGeom>
          <a:ln>
            <a:solidFill>
              <a:schemeClr val="accent1"/>
            </a:solidFill>
          </a:ln>
        </p:spPr>
      </p:pic>
      <p:sp>
        <p:nvSpPr>
          <p:cNvPr id="2" name="Slide Number Placeholder 1">
            <a:extLst>
              <a:ext uri="{FF2B5EF4-FFF2-40B4-BE49-F238E27FC236}">
                <a16:creationId xmlns:a16="http://schemas.microsoft.com/office/drawing/2014/main" id="{5431BD8B-F4A7-4147-9D48-0B6983BAC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699684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Crystals</a:t>
            </a:r>
            <a:endParaRPr sz="2400" dirty="0"/>
          </a:p>
        </p:txBody>
      </p:sp>
      <p:pic>
        <p:nvPicPr>
          <p:cNvPr id="5" name="Picture 4">
            <a:extLst>
              <a:ext uri="{FF2B5EF4-FFF2-40B4-BE49-F238E27FC236}">
                <a16:creationId xmlns:a16="http://schemas.microsoft.com/office/drawing/2014/main" id="{7E3B8120-E660-12C9-A1FC-1DD062695907}"/>
              </a:ext>
            </a:extLst>
          </p:cNvPr>
          <p:cNvPicPr>
            <a:picLocks noChangeAspect="1"/>
          </p:cNvPicPr>
          <p:nvPr/>
        </p:nvPicPr>
        <p:blipFill rotWithShape="1">
          <a:blip r:embed="rId3"/>
          <a:srcRect l="13854" t="8649" r="12566" b="10023"/>
          <a:stretch/>
        </p:blipFill>
        <p:spPr>
          <a:xfrm>
            <a:off x="8063027" y="127747"/>
            <a:ext cx="906161" cy="1875865"/>
          </a:xfrm>
          <a:prstGeom prst="rect">
            <a:avLst/>
          </a:prstGeom>
          <a:ln>
            <a:solidFill>
              <a:schemeClr val="accent1"/>
            </a:solidFill>
          </a:ln>
        </p:spPr>
      </p:pic>
      <p:grpSp>
        <p:nvGrpSpPr>
          <p:cNvPr id="9" name="Group 8">
            <a:extLst>
              <a:ext uri="{FF2B5EF4-FFF2-40B4-BE49-F238E27FC236}">
                <a16:creationId xmlns:a16="http://schemas.microsoft.com/office/drawing/2014/main" id="{4F9F468E-F171-2278-1DEA-B241D5F4B161}"/>
              </a:ext>
            </a:extLst>
          </p:cNvPr>
          <p:cNvGrpSpPr/>
          <p:nvPr/>
        </p:nvGrpSpPr>
        <p:grpSpPr>
          <a:xfrm>
            <a:off x="174812" y="721499"/>
            <a:ext cx="7772400" cy="4193401"/>
            <a:chOff x="174812" y="600475"/>
            <a:chExt cx="7772400" cy="4193401"/>
          </a:xfrm>
        </p:grpSpPr>
        <p:pic>
          <p:nvPicPr>
            <p:cNvPr id="3" name="Picture 2">
              <a:extLst>
                <a:ext uri="{FF2B5EF4-FFF2-40B4-BE49-F238E27FC236}">
                  <a16:creationId xmlns:a16="http://schemas.microsoft.com/office/drawing/2014/main" id="{73ECB681-33DF-E4D3-70EA-DF79AC443569}"/>
                </a:ext>
              </a:extLst>
            </p:cNvPr>
            <p:cNvPicPr>
              <a:picLocks noChangeAspect="1"/>
            </p:cNvPicPr>
            <p:nvPr/>
          </p:nvPicPr>
          <p:blipFill>
            <a:blip r:embed="rId4"/>
            <a:stretch>
              <a:fillRect/>
            </a:stretch>
          </p:blipFill>
          <p:spPr>
            <a:xfrm>
              <a:off x="174812" y="600475"/>
              <a:ext cx="7772400" cy="4052338"/>
            </a:xfrm>
            <a:prstGeom prst="rect">
              <a:avLst/>
            </a:prstGeom>
          </p:spPr>
        </p:pic>
        <p:sp>
          <p:nvSpPr>
            <p:cNvPr id="6" name="Rectangle 5">
              <a:extLst>
                <a:ext uri="{FF2B5EF4-FFF2-40B4-BE49-F238E27FC236}">
                  <a16:creationId xmlns:a16="http://schemas.microsoft.com/office/drawing/2014/main" id="{F5C4CC3D-1AA3-F649-556B-F0390095E51D}"/>
                </a:ext>
              </a:extLst>
            </p:cNvPr>
            <p:cNvSpPr/>
            <p:nvPr/>
          </p:nvSpPr>
          <p:spPr>
            <a:xfrm>
              <a:off x="174812" y="4363571"/>
              <a:ext cx="900953" cy="43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B0F707-B1D0-5E4E-C243-05261DED2A3F}"/>
                </a:ext>
              </a:extLst>
            </p:cNvPr>
            <p:cNvSpPr/>
            <p:nvPr/>
          </p:nvSpPr>
          <p:spPr>
            <a:xfrm>
              <a:off x="3036795" y="4437661"/>
              <a:ext cx="2227729" cy="30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23CC4-F100-55F0-D695-F63BE0EB62F5}"/>
                </a:ext>
              </a:extLst>
            </p:cNvPr>
            <p:cNvSpPr/>
            <p:nvPr/>
          </p:nvSpPr>
          <p:spPr>
            <a:xfrm>
              <a:off x="6600265" y="4488022"/>
              <a:ext cx="900953" cy="25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5A5DACE-7EED-4A79-8276-4F2FF6840A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142973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p8">
            <a:extLst>
              <a:ext uri="{FF2B5EF4-FFF2-40B4-BE49-F238E27FC236}">
                <a16:creationId xmlns:a16="http://schemas.microsoft.com/office/drawing/2014/main" id="{AEA36077-F54A-1392-C022-5A6F5A7B0AC6}"/>
              </a:ext>
            </a:extLst>
          </p:cNvPr>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Multilayers</a:t>
            </a:r>
            <a:endParaRPr sz="2400" dirty="0"/>
          </a:p>
        </p:txBody>
      </p:sp>
      <p:grpSp>
        <p:nvGrpSpPr>
          <p:cNvPr id="12" name="Group 11">
            <a:extLst>
              <a:ext uri="{FF2B5EF4-FFF2-40B4-BE49-F238E27FC236}">
                <a16:creationId xmlns:a16="http://schemas.microsoft.com/office/drawing/2014/main" id="{6223B43C-F5E8-3730-BD86-E403D99ED3EB}"/>
              </a:ext>
            </a:extLst>
          </p:cNvPr>
          <p:cNvGrpSpPr/>
          <p:nvPr/>
        </p:nvGrpSpPr>
        <p:grpSpPr>
          <a:xfrm>
            <a:off x="67175" y="806321"/>
            <a:ext cx="7819525" cy="4021173"/>
            <a:chOff x="67175" y="806321"/>
            <a:chExt cx="7819525" cy="4021173"/>
          </a:xfrm>
        </p:grpSpPr>
        <p:pic>
          <p:nvPicPr>
            <p:cNvPr id="8" name="Picture 7">
              <a:extLst>
                <a:ext uri="{FF2B5EF4-FFF2-40B4-BE49-F238E27FC236}">
                  <a16:creationId xmlns:a16="http://schemas.microsoft.com/office/drawing/2014/main" id="{29B71E6D-EC33-A411-BCEF-C921A1EA3CF1}"/>
                </a:ext>
              </a:extLst>
            </p:cNvPr>
            <p:cNvPicPr>
              <a:picLocks noChangeAspect="1"/>
            </p:cNvPicPr>
            <p:nvPr/>
          </p:nvPicPr>
          <p:blipFill rotWithShape="1">
            <a:blip r:embed="rId2"/>
            <a:srcRect b="943"/>
            <a:stretch/>
          </p:blipFill>
          <p:spPr>
            <a:xfrm>
              <a:off x="114300" y="806321"/>
              <a:ext cx="7772400" cy="3960661"/>
            </a:xfrm>
            <a:prstGeom prst="rect">
              <a:avLst/>
            </a:prstGeom>
          </p:spPr>
        </p:pic>
        <p:sp>
          <p:nvSpPr>
            <p:cNvPr id="11" name="Rectangle 10">
              <a:extLst>
                <a:ext uri="{FF2B5EF4-FFF2-40B4-BE49-F238E27FC236}">
                  <a16:creationId xmlns:a16="http://schemas.microsoft.com/office/drawing/2014/main" id="{42F37ABE-024D-F2DA-51B2-BE59D9FCC222}"/>
                </a:ext>
              </a:extLst>
            </p:cNvPr>
            <p:cNvSpPr/>
            <p:nvPr/>
          </p:nvSpPr>
          <p:spPr>
            <a:xfrm>
              <a:off x="67175" y="4659406"/>
              <a:ext cx="1008590" cy="16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4376E99D-99B0-424C-8098-D7491484A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255235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grpSp>
        <p:nvGrpSpPr>
          <p:cNvPr id="62" name="Group 61">
            <a:extLst>
              <a:ext uri="{FF2B5EF4-FFF2-40B4-BE49-F238E27FC236}">
                <a16:creationId xmlns:a16="http://schemas.microsoft.com/office/drawing/2014/main" id="{C917A6B3-0592-9889-674A-DB1B3D6CBFC4}"/>
              </a:ext>
            </a:extLst>
          </p:cNvPr>
          <p:cNvGrpSpPr/>
          <p:nvPr/>
        </p:nvGrpSpPr>
        <p:grpSpPr>
          <a:xfrm>
            <a:off x="874059" y="180846"/>
            <a:ext cx="7492466" cy="4457175"/>
            <a:chOff x="155575" y="-609600"/>
            <a:chExt cx="8379037" cy="5745162"/>
          </a:xfrm>
        </p:grpSpPr>
        <p:sp>
          <p:nvSpPr>
            <p:cNvPr id="26" name="Rectangle 25">
              <a:extLst>
                <a:ext uri="{FF2B5EF4-FFF2-40B4-BE49-F238E27FC236}">
                  <a16:creationId xmlns:a16="http://schemas.microsoft.com/office/drawing/2014/main" id="{36FABC9D-7C6E-E5AB-D5F1-5E494EA30234}"/>
                </a:ext>
              </a:extLst>
            </p:cNvPr>
            <p:cNvSpPr/>
            <p:nvPr/>
          </p:nvSpPr>
          <p:spPr>
            <a:xfrm>
              <a:off x="1583668" y="2687833"/>
              <a:ext cx="291632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D5A4B6F9-6B2C-69C2-43DD-39FD84D9C608}"/>
                </a:ext>
              </a:extLst>
            </p:cNvPr>
            <p:cNvCxnSpPr/>
            <p:nvPr/>
          </p:nvCxnSpPr>
          <p:spPr>
            <a:xfrm>
              <a:off x="4304015" y="228600"/>
              <a:ext cx="0" cy="1512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6CA8AF7-4320-47E0-01CD-C617ED613C38}"/>
                </a:ext>
              </a:extLst>
            </p:cNvPr>
            <p:cNvCxnSpPr/>
            <p:nvPr/>
          </p:nvCxnSpPr>
          <p:spPr>
            <a:xfrm>
              <a:off x="1043608" y="1540113"/>
              <a:ext cx="3243808" cy="143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92AE54C6-0DE5-CB61-189C-281FEC396874}"/>
                </a:ext>
              </a:extLst>
            </p:cNvPr>
            <p:cNvSpPr txBox="1"/>
            <p:nvPr/>
          </p:nvSpPr>
          <p:spPr>
            <a:xfrm>
              <a:off x="2843808" y="1185162"/>
              <a:ext cx="312906" cy="369332"/>
            </a:xfrm>
            <a:prstGeom prst="rect">
              <a:avLst/>
            </a:prstGeom>
            <a:noFill/>
          </p:spPr>
          <p:txBody>
            <a:bodyPr wrap="none" rtlCol="0">
              <a:spAutoFit/>
            </a:bodyPr>
            <a:lstStyle/>
            <a:p>
              <a:r>
                <a:rPr lang="en-US" dirty="0"/>
                <a:t>p</a:t>
              </a:r>
            </a:p>
          </p:txBody>
        </p:sp>
        <p:cxnSp>
          <p:nvCxnSpPr>
            <p:cNvPr id="30" name="Straight Arrow Connector 29">
              <a:extLst>
                <a:ext uri="{FF2B5EF4-FFF2-40B4-BE49-F238E27FC236}">
                  <a16:creationId xmlns:a16="http://schemas.microsoft.com/office/drawing/2014/main" id="{A7FFFB49-563D-D86E-D27A-C2BC18C4073C}"/>
                </a:ext>
              </a:extLst>
            </p:cNvPr>
            <p:cNvCxnSpPr/>
            <p:nvPr/>
          </p:nvCxnSpPr>
          <p:spPr>
            <a:xfrm>
              <a:off x="4319972" y="1540113"/>
              <a:ext cx="332839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7C44AA09-42A9-F9F3-10C7-CFA41E267C1F}"/>
                </a:ext>
              </a:extLst>
            </p:cNvPr>
            <p:cNvSpPr txBox="1"/>
            <p:nvPr/>
          </p:nvSpPr>
          <p:spPr>
            <a:xfrm>
              <a:off x="5940152" y="1185162"/>
              <a:ext cx="312906" cy="369332"/>
            </a:xfrm>
            <a:prstGeom prst="rect">
              <a:avLst/>
            </a:prstGeom>
            <a:noFill/>
          </p:spPr>
          <p:txBody>
            <a:bodyPr wrap="none" rtlCol="0">
              <a:spAutoFit/>
            </a:bodyPr>
            <a:lstStyle/>
            <a:p>
              <a:r>
                <a:rPr lang="en-US" dirty="0"/>
                <a:t>q</a:t>
              </a:r>
            </a:p>
          </p:txBody>
        </p:sp>
        <p:cxnSp>
          <p:nvCxnSpPr>
            <p:cNvPr id="32" name="Straight Connector 31">
              <a:extLst>
                <a:ext uri="{FF2B5EF4-FFF2-40B4-BE49-F238E27FC236}">
                  <a16:creationId xmlns:a16="http://schemas.microsoft.com/office/drawing/2014/main" id="{7E250380-01F5-2B42-5A8C-7C25E444CDBC}"/>
                </a:ext>
              </a:extLst>
            </p:cNvPr>
            <p:cNvCxnSpPr/>
            <p:nvPr/>
          </p:nvCxnSpPr>
          <p:spPr>
            <a:xfrm>
              <a:off x="1115616" y="1031649"/>
              <a:ext cx="644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36C75-7A55-6AB2-AE94-F5D169F3F14A}"/>
                </a:ext>
              </a:extLst>
            </p:cNvPr>
            <p:cNvCxnSpPr/>
            <p:nvPr/>
          </p:nvCxnSpPr>
          <p:spPr>
            <a:xfrm flipV="1">
              <a:off x="1115616" y="455585"/>
              <a:ext cx="3204356"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D30E81-FAE5-E80D-1A69-C11950CE2998}"/>
                </a:ext>
              </a:extLst>
            </p:cNvPr>
            <p:cNvCxnSpPr/>
            <p:nvPr/>
          </p:nvCxnSpPr>
          <p:spPr>
            <a:xfrm flipH="1" flipV="1">
              <a:off x="4283968" y="455585"/>
              <a:ext cx="277230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C22AD-8430-148A-7729-69385A30024C}"/>
                </a:ext>
              </a:extLst>
            </p:cNvPr>
            <p:cNvCxnSpPr/>
            <p:nvPr/>
          </p:nvCxnSpPr>
          <p:spPr>
            <a:xfrm>
              <a:off x="1151620" y="1031649"/>
              <a:ext cx="3168352"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3126C-EF6F-7102-9DBA-D87BCD6F2B5A}"/>
                </a:ext>
              </a:extLst>
            </p:cNvPr>
            <p:cNvCxnSpPr/>
            <p:nvPr/>
          </p:nvCxnSpPr>
          <p:spPr>
            <a:xfrm flipV="1">
              <a:off x="4283968" y="1031649"/>
              <a:ext cx="2736304"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5" descr="C:\Users\srio\Downloads\CodeCogsEqn (1).png">
              <a:extLst>
                <a:ext uri="{FF2B5EF4-FFF2-40B4-BE49-F238E27FC236}">
                  <a16:creationId xmlns:a16="http://schemas.microsoft.com/office/drawing/2014/main" id="{9FA25F80-177B-CE6A-15C0-7084D70F2F67}"/>
                </a:ext>
              </a:extLst>
            </p:cNvPr>
            <p:cNvPicPr>
              <a:picLocks noChangeAspect="1" noChangeArrowheads="1"/>
            </p:cNvPicPr>
            <p:nvPr/>
          </p:nvPicPr>
          <p:blipFill>
            <a:blip r:embed="rId4" cstate="print"/>
            <a:srcRect/>
            <a:stretch>
              <a:fillRect/>
            </a:stretch>
          </p:blipFill>
          <p:spPr bwMode="auto">
            <a:xfrm>
              <a:off x="3671900" y="1823737"/>
              <a:ext cx="1485900" cy="714375"/>
            </a:xfrm>
            <a:prstGeom prst="rect">
              <a:avLst/>
            </a:prstGeom>
            <a:noFill/>
          </p:spPr>
        </p:pic>
        <p:sp>
          <p:nvSpPr>
            <p:cNvPr id="38" name="Freeform 37">
              <a:extLst>
                <a:ext uri="{FF2B5EF4-FFF2-40B4-BE49-F238E27FC236}">
                  <a16:creationId xmlns:a16="http://schemas.microsoft.com/office/drawing/2014/main" id="{2DD24C10-166E-31FF-CBE5-576DD1BCF901}"/>
                </a:ext>
              </a:extLst>
            </p:cNvPr>
            <p:cNvSpPr/>
            <p:nvPr/>
          </p:nvSpPr>
          <p:spPr>
            <a:xfrm rot="5400000">
              <a:off x="1247579" y="2987918"/>
              <a:ext cx="1376238" cy="776068"/>
            </a:xfrm>
            <a:custGeom>
              <a:avLst/>
              <a:gdLst>
                <a:gd name="connsiteX0" fmla="*/ 0 w 2757267"/>
                <a:gd name="connsiteY0" fmla="*/ 776068 h 776068"/>
                <a:gd name="connsiteX1" fmla="*/ 1378633 w 2757267"/>
                <a:gd name="connsiteY1" fmla="*/ 2345 h 776068"/>
                <a:gd name="connsiteX2" fmla="*/ 2757267 w 2757267"/>
                <a:gd name="connsiteY2" fmla="*/ 762000 h 776068"/>
                <a:gd name="connsiteX3" fmla="*/ 2757267 w 2757267"/>
                <a:gd name="connsiteY3" fmla="*/ 762000 h 776068"/>
              </a:gdLst>
              <a:ahLst/>
              <a:cxnLst>
                <a:cxn ang="0">
                  <a:pos x="connsiteX0" y="connsiteY0"/>
                </a:cxn>
                <a:cxn ang="0">
                  <a:pos x="connsiteX1" y="connsiteY1"/>
                </a:cxn>
                <a:cxn ang="0">
                  <a:pos x="connsiteX2" y="connsiteY2"/>
                </a:cxn>
                <a:cxn ang="0">
                  <a:pos x="connsiteX3" y="connsiteY3"/>
                </a:cxn>
              </a:cxnLst>
              <a:rect l="l" t="t" r="r" b="b"/>
              <a:pathLst>
                <a:path w="2757267" h="776068">
                  <a:moveTo>
                    <a:pt x="0" y="776068"/>
                  </a:moveTo>
                  <a:cubicBezTo>
                    <a:pt x="459544" y="390379"/>
                    <a:pt x="919089" y="4690"/>
                    <a:pt x="1378633" y="2345"/>
                  </a:cubicBezTo>
                  <a:cubicBezTo>
                    <a:pt x="1838177" y="0"/>
                    <a:pt x="2757267" y="762000"/>
                    <a:pt x="2757267" y="762000"/>
                  </a:cubicBezTo>
                  <a:lnTo>
                    <a:pt x="2757267" y="762000"/>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Rectangle 38">
              <a:extLst>
                <a:ext uri="{FF2B5EF4-FFF2-40B4-BE49-F238E27FC236}">
                  <a16:creationId xmlns:a16="http://schemas.microsoft.com/office/drawing/2014/main" id="{88AB9411-8FC6-F6C3-84EA-98A0D7C8F897}"/>
                </a:ext>
              </a:extLst>
            </p:cNvPr>
            <p:cNvSpPr/>
            <p:nvPr/>
          </p:nvSpPr>
          <p:spPr>
            <a:xfrm>
              <a:off x="2375756" y="2651829"/>
              <a:ext cx="2484276" cy="1476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FFBE5F1-94F2-37A5-B98B-E2501A2972A4}"/>
                </a:ext>
              </a:extLst>
            </p:cNvPr>
            <p:cNvCxnSpPr/>
            <p:nvPr/>
          </p:nvCxnSpPr>
          <p:spPr>
            <a:xfrm flipV="1">
              <a:off x="323528" y="3371909"/>
              <a:ext cx="3888432" cy="7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F9E794-9F27-B013-129F-D07CD40EE781}"/>
                </a:ext>
              </a:extLst>
            </p:cNvPr>
            <p:cNvCxnSpPr/>
            <p:nvPr/>
          </p:nvCxnSpPr>
          <p:spPr>
            <a:xfrm flipV="1">
              <a:off x="359532" y="3047873"/>
              <a:ext cx="1728192" cy="396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643441-B7A8-D7CC-B95A-F58A2F0D018F}"/>
                </a:ext>
              </a:extLst>
            </p:cNvPr>
            <p:cNvCxnSpPr/>
            <p:nvPr/>
          </p:nvCxnSpPr>
          <p:spPr>
            <a:xfrm>
              <a:off x="2123728" y="3047873"/>
              <a:ext cx="2016224" cy="324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AutoShape 7" descr="n_1\cdot\sin(\theta_1)=n_2\cdot\sin(\theta_2)">
              <a:extLst>
                <a:ext uri="{FF2B5EF4-FFF2-40B4-BE49-F238E27FC236}">
                  <a16:creationId xmlns:a16="http://schemas.microsoft.com/office/drawing/2014/main" id="{D2285D1A-84B6-800C-1EE4-CABBBA4C2218}"/>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5" name="AutoShape 9" descr="n_1\cdot\sin(\theta_1)=n_2\cdot\sin(\theta_2)">
              <a:extLst>
                <a:ext uri="{FF2B5EF4-FFF2-40B4-BE49-F238E27FC236}">
                  <a16:creationId xmlns:a16="http://schemas.microsoft.com/office/drawing/2014/main" id="{F999862C-7B22-7F91-4D2C-E7106CD26A1A}"/>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6" name="AutoShape 11" descr="n_1\cdot\sin(\theta_1)=n_2\cdot\sin(\theta_2)">
              <a:extLst>
                <a:ext uri="{FF2B5EF4-FFF2-40B4-BE49-F238E27FC236}">
                  <a16:creationId xmlns:a16="http://schemas.microsoft.com/office/drawing/2014/main" id="{B37EA7B2-A611-E1E4-7CE3-AD1012A75452}"/>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7" name="Picture 13" descr="https://latex.codecogs.com/gif.latex?%5Cdpi%7B150%7D%20%5Csin%5Ctheta_1%20%3D%20%281-%5Cdelta%29%20%5Csin%5Ctheta_2">
              <a:extLst>
                <a:ext uri="{FF2B5EF4-FFF2-40B4-BE49-F238E27FC236}">
                  <a16:creationId xmlns:a16="http://schemas.microsoft.com/office/drawing/2014/main" id="{8E5F32DE-2DD9-9896-9EBB-8FA8D2F3CFC1}"/>
                </a:ext>
              </a:extLst>
            </p:cNvPr>
            <p:cNvPicPr>
              <a:picLocks noChangeAspect="1" noChangeArrowheads="1"/>
            </p:cNvPicPr>
            <p:nvPr/>
          </p:nvPicPr>
          <p:blipFill>
            <a:blip r:embed="rId5" cstate="print"/>
            <a:srcRect/>
            <a:stretch>
              <a:fillRect/>
            </a:stretch>
          </p:blipFill>
          <p:spPr bwMode="auto">
            <a:xfrm>
              <a:off x="1043608" y="4127993"/>
              <a:ext cx="2076450" cy="238125"/>
            </a:xfrm>
            <a:prstGeom prst="rect">
              <a:avLst/>
            </a:prstGeom>
            <a:noFill/>
          </p:spPr>
        </p:pic>
        <p:pic>
          <p:nvPicPr>
            <p:cNvPr id="48" name="Picture 16" descr="https://www.latex4technics.com/l4ttemp/w9vwfe.png?1490258234173">
              <a:extLst>
                <a:ext uri="{FF2B5EF4-FFF2-40B4-BE49-F238E27FC236}">
                  <a16:creationId xmlns:a16="http://schemas.microsoft.com/office/drawing/2014/main" id="{40E7408D-23E4-A46B-EAFE-E8F2500ADB75}"/>
                </a:ext>
              </a:extLst>
            </p:cNvPr>
            <p:cNvPicPr>
              <a:picLocks noChangeAspect="1" noChangeArrowheads="1"/>
            </p:cNvPicPr>
            <p:nvPr/>
          </p:nvPicPr>
          <p:blipFill>
            <a:blip r:embed="rId6" cstate="print"/>
            <a:srcRect/>
            <a:stretch>
              <a:fillRect/>
            </a:stretch>
          </p:blipFill>
          <p:spPr bwMode="auto">
            <a:xfrm>
              <a:off x="248878" y="4531081"/>
              <a:ext cx="4248150" cy="561975"/>
            </a:xfrm>
            <a:prstGeom prst="rect">
              <a:avLst/>
            </a:prstGeom>
            <a:noFill/>
          </p:spPr>
        </p:pic>
        <p:graphicFrame>
          <p:nvGraphicFramePr>
            <p:cNvPr id="49" name="Object 17">
              <a:extLst>
                <a:ext uri="{FF2B5EF4-FFF2-40B4-BE49-F238E27FC236}">
                  <a16:creationId xmlns:a16="http://schemas.microsoft.com/office/drawing/2014/main" id="{4B3F3129-7800-62A5-9F61-132375A0C050}"/>
                </a:ext>
              </a:extLst>
            </p:cNvPr>
            <p:cNvGraphicFramePr>
              <a:graphicFrameLocks noChangeAspect="1"/>
            </p:cNvGraphicFramePr>
            <p:nvPr>
              <p:extLst/>
            </p:nvPr>
          </p:nvGraphicFramePr>
          <p:xfrm>
            <a:off x="6248400" y="4343400"/>
            <a:ext cx="1385888" cy="792162"/>
          </p:xfrm>
          <a:graphic>
            <a:graphicData uri="http://schemas.openxmlformats.org/presentationml/2006/ole">
              <mc:AlternateContent xmlns:mc="http://schemas.openxmlformats.org/markup-compatibility/2006">
                <mc:Choice xmlns:v="urn:schemas-microsoft-com:vml" Requires="v">
                  <p:oleObj spid="_x0000_s11282" name="Equation" r:id="rId7" imgW="676440" imgH="383760" progId="Equation.DSMT4">
                    <p:embed/>
                  </p:oleObj>
                </mc:Choice>
                <mc:Fallback>
                  <p:oleObj name="Equation" r:id="rId7" imgW="676440" imgH="383760" progId="Equation.DSMT4">
                    <p:embed/>
                    <p:pic>
                      <p:nvPicPr>
                        <p:cNvPr id="49" name="Object 17">
                          <a:extLst>
                            <a:ext uri="{FF2B5EF4-FFF2-40B4-BE49-F238E27FC236}">
                              <a16:creationId xmlns:a16="http://schemas.microsoft.com/office/drawing/2014/main" id="{4B3F3129-7800-62A5-9F61-132375A0C0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343400"/>
                          <a:ext cx="1385888" cy="7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0" name="Image 1">
              <a:extLst>
                <a:ext uri="{FF2B5EF4-FFF2-40B4-BE49-F238E27FC236}">
                  <a16:creationId xmlns:a16="http://schemas.microsoft.com/office/drawing/2014/main" id="{E488B4E0-E9E4-F461-F732-366318DA4360}"/>
                </a:ext>
              </a:extLst>
            </p:cNvPr>
            <p:cNvPicPr>
              <a:picLocks noChangeAspect="1"/>
            </p:cNvPicPr>
            <p:nvPr/>
          </p:nvPicPr>
          <p:blipFill>
            <a:blip r:embed="rId9" cstate="print"/>
            <a:stretch>
              <a:fillRect/>
            </a:stretch>
          </p:blipFill>
          <p:spPr>
            <a:xfrm>
              <a:off x="5562600" y="2514600"/>
              <a:ext cx="2972012" cy="1805577"/>
            </a:xfrm>
            <a:prstGeom prst="rect">
              <a:avLst/>
            </a:prstGeom>
          </p:spPr>
        </p:pic>
      </p:grpSp>
      <p:sp>
        <p:nvSpPr>
          <p:cNvPr id="2" name="Slide Number Placeholder 1">
            <a:extLst>
              <a:ext uri="{FF2B5EF4-FFF2-40B4-BE49-F238E27FC236}">
                <a16:creationId xmlns:a16="http://schemas.microsoft.com/office/drawing/2014/main" id="{2A225FAF-29F4-4C4B-86C3-39D123BAD6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043684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References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38216" y="930585"/>
            <a:ext cx="9012017" cy="3108543"/>
          </a:xfrm>
          <a:prstGeom prst="rect">
            <a:avLst/>
          </a:prstGeom>
          <a:noFill/>
        </p:spPr>
        <p:txBody>
          <a:bodyPr wrap="square" rtlCol="0">
            <a:spAutoFit/>
          </a:bodyPr>
          <a:lstStyle/>
          <a:p>
            <a:pPr marL="285750" indent="-285750">
              <a:buFontTx/>
              <a:buChar char="-"/>
            </a:pPr>
            <a:r>
              <a:rPr lang="en-US" b="0" i="0" u="none" strike="noStrike" dirty="0">
                <a:solidFill>
                  <a:srgbClr val="333333"/>
                </a:solidFill>
                <a:effectLst/>
                <a:latin typeface="Arial" panose="020B0604020202020204" pitchFamily="34" charset="0"/>
              </a:rPr>
              <a:t>L. Rebuffi, M. Sanchez del Rio, "ShadowOui: A new visual environment for X-ray optics and synchrotron beamline simulations”, J. Synchrotron Rad. 23 (2016). DOI:10.1107/S1600577516013837</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​​​​​M. Sanchez del Rio, D. Bianchi, D. Cocco, M. Glass, M. </a:t>
            </a:r>
            <a:r>
              <a:rPr lang="en-US" b="0" i="0" u="none" strike="noStrike" dirty="0" err="1">
                <a:solidFill>
                  <a:srgbClr val="333333"/>
                </a:solidFill>
                <a:effectLst/>
                <a:latin typeface="Arial" panose="020B0604020202020204" pitchFamily="34" charset="0"/>
              </a:rPr>
              <a:t>Idir</a:t>
            </a:r>
            <a:r>
              <a:rPr lang="en-US" b="0" i="0" u="none" strike="noStrike" dirty="0">
                <a:solidFill>
                  <a:srgbClr val="333333"/>
                </a:solidFill>
                <a:effectLst/>
                <a:latin typeface="Arial" panose="020B0604020202020204" pitchFamily="34" charset="0"/>
              </a:rPr>
              <a:t>, J. Metz, L. Raimondi, L. Rebuffi, R. Reininger, X. Shi, F. Siewert, S. </a:t>
            </a:r>
            <a:r>
              <a:rPr lang="en-US" b="0" i="0" u="none" strike="noStrike" dirty="0" err="1">
                <a:solidFill>
                  <a:srgbClr val="333333"/>
                </a:solidFill>
                <a:effectLst/>
                <a:latin typeface="Arial" panose="020B0604020202020204" pitchFamily="34" charset="0"/>
              </a:rPr>
              <a:t>Spielmann-Jaeggi</a:t>
            </a:r>
            <a:r>
              <a:rPr lang="en-US" b="0" i="0" u="none" strike="noStrike" dirty="0">
                <a:solidFill>
                  <a:srgbClr val="333333"/>
                </a:solidFill>
                <a:effectLst/>
                <a:latin typeface="Arial" panose="020B0604020202020204" pitchFamily="34" charset="0"/>
              </a:rPr>
              <a:t>, P. Takacs, M. </a:t>
            </a:r>
            <a:r>
              <a:rPr lang="en-US" b="0" i="0" u="none" strike="noStrike" dirty="0" err="1">
                <a:solidFill>
                  <a:srgbClr val="333333"/>
                </a:solidFill>
                <a:effectLst/>
                <a:latin typeface="Arial" panose="020B0604020202020204" pitchFamily="34" charset="0"/>
              </a:rPr>
              <a:t>Tomasset</a:t>
            </a:r>
            <a:r>
              <a:rPr lang="en-US" b="0" i="0" u="none" strike="noStrike" dirty="0">
                <a:solidFill>
                  <a:srgbClr val="333333"/>
                </a:solidFill>
                <a:effectLst/>
                <a:latin typeface="Arial" panose="020B0604020202020204" pitchFamily="34" charset="0"/>
              </a:rPr>
              <a:t>, T. </a:t>
            </a:r>
            <a:r>
              <a:rPr lang="en-US" b="0" i="0" u="none" strike="noStrike" dirty="0" err="1">
                <a:solidFill>
                  <a:srgbClr val="333333"/>
                </a:solidFill>
                <a:effectLst/>
                <a:latin typeface="Arial" panose="020B0604020202020204" pitchFamily="34" charset="0"/>
              </a:rPr>
              <a:t>Tonnessen</a:t>
            </a:r>
            <a:r>
              <a:rPr lang="en-US" b="0" i="0" u="none" strike="noStrike" dirty="0">
                <a:solidFill>
                  <a:srgbClr val="333333"/>
                </a:solidFill>
                <a:effectLst/>
                <a:latin typeface="Arial" panose="020B0604020202020204" pitchFamily="34" charset="0"/>
              </a:rPr>
              <a:t>, A. Vivo and V. </a:t>
            </a:r>
            <a:r>
              <a:rPr lang="en-US" b="0" i="0" u="none" strike="noStrike" dirty="0" err="1">
                <a:solidFill>
                  <a:srgbClr val="333333"/>
                </a:solidFill>
                <a:effectLst/>
                <a:latin typeface="Arial" panose="020B0604020202020204" pitchFamily="34" charset="0"/>
              </a:rPr>
              <a:t>Yashchuk</a:t>
            </a:r>
            <a:r>
              <a:rPr lang="en-US" b="0" i="0" u="none" strike="noStrike" dirty="0">
                <a:solidFill>
                  <a:srgbClr val="333333"/>
                </a:solidFill>
                <a:effectLst/>
                <a:latin typeface="Arial" panose="020B0604020202020204" pitchFamily="34" charset="0"/>
              </a:rPr>
              <a:t>, "DABAM: an open-source database of X-ray mirrors metrology", J. Synchrotron Rad. 23 (2016). DOI: 10.1107/S1600577516005014</a:t>
            </a:r>
          </a:p>
          <a:p>
            <a:pPr marL="285750" indent="-285750">
              <a:buFontTx/>
              <a:buChar char="-"/>
            </a:pPr>
            <a:endParaRPr lang="en-US" b="0" i="0" u="none" strike="noStrike" dirty="0">
              <a:solidFill>
                <a:srgbClr val="333333"/>
              </a:solidFill>
              <a:effectLst/>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M. Sanchez del Rio, R. Reininger, "A ray-tracing algorithm for ab initio calculation of thermal load in undulator-based synchrotron beamlines", J. Synchrotron Rad. 27 (2020). DOI: 10.1107/S160057752000778X</a:t>
            </a:r>
          </a:p>
          <a:p>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"Advanced simulation tools in the OASYS suite and their applications to the APS-U optical design",  Proc. SPIE 11493, 1149303 (2020)​. DOI: 10.1117/12.256750</a:t>
            </a:r>
            <a:endParaRPr lang="en-US" dirty="0">
              <a:solidFill>
                <a:schemeClr val="accent1">
                  <a:lumMod val="50000"/>
                </a:schemeClr>
              </a:solidFill>
            </a:endParaRPr>
          </a:p>
        </p:txBody>
      </p:sp>
      <p:sp>
        <p:nvSpPr>
          <p:cNvPr id="3" name="Slide Number Placeholder 2">
            <a:extLst>
              <a:ext uri="{FF2B5EF4-FFF2-40B4-BE49-F238E27FC236}">
                <a16:creationId xmlns:a16="http://schemas.microsoft.com/office/drawing/2014/main" id="{F15A912E-7E64-46B1-90AE-53601322F8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68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Birth of Shadow (~1980)</a:t>
            </a:r>
            <a:endParaRPr sz="2400" dirty="0"/>
          </a:p>
        </p:txBody>
      </p:sp>
      <p:sp>
        <p:nvSpPr>
          <p:cNvPr id="10" name="Rectangle 7">
            <a:extLst>
              <a:ext uri="{FF2B5EF4-FFF2-40B4-BE49-F238E27FC236}">
                <a16:creationId xmlns:a16="http://schemas.microsoft.com/office/drawing/2014/main" id="{325AF762-0690-17BB-B760-7D9E1FA6FD59}"/>
              </a:ext>
            </a:extLst>
          </p:cNvPr>
          <p:cNvSpPr>
            <a:spLocks noGrp="1" noChangeArrowheads="1"/>
          </p:cNvSpPr>
          <p:nvPr>
            <p:ph type="body" sz="half" idx="1"/>
          </p:nvPr>
        </p:nvSpPr>
        <p:spPr>
          <a:xfrm>
            <a:off x="0" y="617537"/>
            <a:ext cx="4038600" cy="4525963"/>
          </a:xfrm>
        </p:spPr>
        <p:txBody>
          <a:bodyPr/>
          <a:lstStyle/>
          <a:p>
            <a:pPr>
              <a:lnSpc>
                <a:spcPct val="80000"/>
              </a:lnSpc>
              <a:buFont typeface="Wingdings" pitchFamily="2" charset="2"/>
              <a:buChar char="§"/>
            </a:pPr>
            <a:r>
              <a:rPr lang="en-US" sz="1400" dirty="0">
                <a:solidFill>
                  <a:schemeClr val="accent1">
                    <a:lumMod val="75000"/>
                  </a:schemeClr>
                </a:solidFill>
              </a:rPr>
              <a:t>Scientific motivation: </a:t>
            </a:r>
            <a:br>
              <a:rPr lang="en-US" sz="1400" dirty="0">
                <a:solidFill>
                  <a:schemeClr val="accent1">
                    <a:lumMod val="75000"/>
                  </a:schemeClr>
                </a:solidFill>
              </a:rPr>
            </a:br>
            <a:r>
              <a:rPr lang="en-US" sz="1400" dirty="0">
                <a:solidFill>
                  <a:schemeClr val="accent1">
                    <a:lumMod val="75000"/>
                  </a:schemeClr>
                </a:solidFill>
              </a:rPr>
              <a:t>Grating monochromator design, TGM, toroidal, spherical mirrors.</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Monte Carlo ray tracing program </a:t>
            </a:r>
            <a:r>
              <a:rPr lang="en-US" sz="1400" b="1" i="1" dirty="0">
                <a:solidFill>
                  <a:schemeClr val="accent1">
                    <a:lumMod val="75000"/>
                  </a:schemeClr>
                </a:solidFill>
              </a:rPr>
              <a:t>designed</a:t>
            </a:r>
            <a:r>
              <a:rPr lang="en-US" sz="1400" dirty="0">
                <a:solidFill>
                  <a:schemeClr val="accent1">
                    <a:lumMod val="75000"/>
                  </a:schemeClr>
                </a:solidFill>
              </a:rPr>
              <a:t> to simulate X-ray optical systems </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Requirements</a:t>
            </a:r>
          </a:p>
          <a:p>
            <a:pPr lvl="1">
              <a:lnSpc>
                <a:spcPct val="80000"/>
              </a:lnSpc>
              <a:buFont typeface="Arial" panose="020B0604020202020204" pitchFamily="34" charset="0"/>
              <a:buChar char="•"/>
            </a:pPr>
            <a:r>
              <a:rPr lang="en-US" sz="1200" dirty="0"/>
              <a:t>Accuracy and reliability</a:t>
            </a:r>
          </a:p>
          <a:p>
            <a:pPr lvl="1">
              <a:lnSpc>
                <a:spcPct val="80000"/>
              </a:lnSpc>
              <a:buFont typeface="Arial" panose="020B0604020202020204" pitchFamily="34" charset="0"/>
              <a:buChar char="•"/>
            </a:pPr>
            <a:r>
              <a:rPr lang="en-US" sz="1200" dirty="0"/>
              <a:t>Easy to use</a:t>
            </a:r>
          </a:p>
          <a:p>
            <a:pPr lvl="1">
              <a:lnSpc>
                <a:spcPct val="80000"/>
              </a:lnSpc>
              <a:buFont typeface="Arial" panose="020B0604020202020204" pitchFamily="34" charset="0"/>
              <a:buChar char="•"/>
            </a:pPr>
            <a:r>
              <a:rPr lang="en-US" sz="1200" dirty="0"/>
              <a:t>Flexibility</a:t>
            </a:r>
          </a:p>
          <a:p>
            <a:pPr lvl="1">
              <a:lnSpc>
                <a:spcPct val="80000"/>
              </a:lnSpc>
              <a:buFont typeface="Arial" panose="020B0604020202020204" pitchFamily="34" charset="0"/>
              <a:buChar char="•"/>
            </a:pPr>
            <a:r>
              <a:rPr lang="en-US" sz="1200" dirty="0"/>
              <a:t>Economy of computer resources</a:t>
            </a:r>
          </a:p>
          <a:p>
            <a:pPr lvl="1">
              <a:lnSpc>
                <a:spcPct val="80000"/>
              </a:lnSpc>
              <a:buFont typeface="Arial" panose="020B0604020202020204" pitchFamily="34" charset="0"/>
              <a:buChar char="•"/>
            </a:pPr>
            <a:r>
              <a:rPr lang="en-US" sz="1200" dirty="0"/>
              <a:t>VAX-11 Computers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Efficient MC approach</a:t>
            </a:r>
          </a:p>
          <a:p>
            <a:pPr lvl="1">
              <a:lnSpc>
                <a:spcPct val="80000"/>
              </a:lnSpc>
              <a:buFont typeface="Arial" panose="020B0604020202020204" pitchFamily="34" charset="0"/>
              <a:buChar char="•"/>
            </a:pPr>
            <a:r>
              <a:rPr lang="en-US" sz="1200" dirty="0"/>
              <a:t>Reduced number of rays</a:t>
            </a:r>
          </a:p>
          <a:p>
            <a:pPr lvl="1">
              <a:lnSpc>
                <a:spcPct val="80000"/>
              </a:lnSpc>
              <a:buFont typeface="Arial" panose="020B0604020202020204" pitchFamily="34" charset="0"/>
              <a:buChar char="•"/>
            </a:pPr>
            <a:r>
              <a:rPr lang="en-US" sz="1200" dirty="0"/>
              <a:t>Exact simulation of SR sources</a:t>
            </a:r>
          </a:p>
          <a:p>
            <a:pPr lvl="1">
              <a:lnSpc>
                <a:spcPct val="80000"/>
              </a:lnSpc>
              <a:buFont typeface="Arial" panose="020B0604020202020204" pitchFamily="34" charset="0"/>
              <a:buChar char="•"/>
            </a:pPr>
            <a:r>
              <a:rPr lang="en-US" sz="1200" dirty="0"/>
              <a:t>Vector calculus</a:t>
            </a:r>
          </a:p>
          <a:p>
            <a:pPr lvl="1">
              <a:lnSpc>
                <a:spcPct val="80000"/>
              </a:lnSpc>
              <a:buFont typeface="Arial" panose="020B0604020202020204" pitchFamily="34" charset="0"/>
              <a:buChar char="•"/>
            </a:pPr>
            <a:r>
              <a:rPr lang="en-US" sz="1200" dirty="0"/>
              <a:t>Modular</a:t>
            </a:r>
          </a:p>
          <a:p>
            <a:pPr lvl="1">
              <a:lnSpc>
                <a:spcPct val="80000"/>
              </a:lnSpc>
              <a:buFont typeface="Arial" panose="020B0604020202020204" pitchFamily="34" charset="0"/>
              <a:buChar char="•"/>
            </a:pPr>
            <a:r>
              <a:rPr lang="en-US" sz="1200" dirty="0"/>
              <a:t>User-interface</a:t>
            </a:r>
          </a:p>
          <a:p>
            <a:pPr lvl="1">
              <a:lnSpc>
                <a:spcPct val="80000"/>
              </a:lnSpc>
              <a:buFont typeface="Arial" panose="020B0604020202020204" pitchFamily="34" charset="0"/>
              <a:buChar char="•"/>
            </a:pPr>
            <a:r>
              <a:rPr lang="en-US" sz="1200" dirty="0"/>
              <a:t>Available to users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Two years development</a:t>
            </a:r>
          </a:p>
          <a:p>
            <a:pPr>
              <a:lnSpc>
                <a:spcPct val="80000"/>
              </a:lnSpc>
            </a:pPr>
            <a:endParaRPr lang="en-US" sz="1400" dirty="0"/>
          </a:p>
          <a:p>
            <a:pPr>
              <a:lnSpc>
                <a:spcPct val="80000"/>
              </a:lnSpc>
              <a:buFont typeface="Wingdings" pitchFamily="2" charset="2"/>
              <a:buChar char="§"/>
            </a:pPr>
            <a:r>
              <a:rPr lang="en-US" sz="1400" dirty="0">
                <a:solidFill>
                  <a:schemeClr val="accent1">
                    <a:lumMod val="75000"/>
                  </a:schemeClr>
                </a:solidFill>
              </a:rPr>
              <a:t>Fortran 77+VAX/VMS extensions</a:t>
            </a:r>
            <a:endParaRPr lang="fr-FR" sz="1400" dirty="0">
              <a:solidFill>
                <a:schemeClr val="accent1">
                  <a:lumMod val="75000"/>
                </a:schemeClr>
              </a:solidFill>
            </a:endParaRPr>
          </a:p>
        </p:txBody>
      </p:sp>
      <p:pic>
        <p:nvPicPr>
          <p:cNvPr id="11" name="Picture 6">
            <a:extLst>
              <a:ext uri="{FF2B5EF4-FFF2-40B4-BE49-F238E27FC236}">
                <a16:creationId xmlns:a16="http://schemas.microsoft.com/office/drawing/2014/main" id="{3119FCC1-88D6-260B-C853-871C6BA662FD}"/>
              </a:ext>
            </a:extLst>
          </p:cNvPr>
          <p:cNvPicPr>
            <a:picLocks noChangeAspect="1" noChangeArrowheads="1"/>
          </p:cNvPicPr>
          <p:nvPr/>
        </p:nvPicPr>
        <p:blipFill>
          <a:blip r:embed="rId3" cstate="print"/>
          <a:srcRect/>
          <a:stretch>
            <a:fillRect/>
          </a:stretch>
        </p:blipFill>
        <p:spPr>
          <a:xfrm rot="5400000">
            <a:off x="5159026" y="884723"/>
            <a:ext cx="2039038" cy="5186790"/>
          </a:xfrm>
          <a:prstGeom prst="rect">
            <a:avLst/>
          </a:prstGeom>
          <a:noFill/>
          <a:ln/>
        </p:spPr>
      </p:pic>
      <p:pic>
        <p:nvPicPr>
          <p:cNvPr id="12" name="Picture 11">
            <a:extLst>
              <a:ext uri="{FF2B5EF4-FFF2-40B4-BE49-F238E27FC236}">
                <a16:creationId xmlns:a16="http://schemas.microsoft.com/office/drawing/2014/main" id="{002914C2-3777-AA7C-3057-711E40384323}"/>
              </a:ext>
            </a:extLst>
          </p:cNvPr>
          <p:cNvPicPr>
            <a:picLocks noChangeAspect="1" noChangeArrowheads="1"/>
          </p:cNvPicPr>
          <p:nvPr/>
        </p:nvPicPr>
        <p:blipFill>
          <a:blip r:embed="rId4" cstate="print"/>
          <a:srcRect/>
          <a:stretch>
            <a:fillRect/>
          </a:stretch>
        </p:blipFill>
        <p:spPr>
          <a:xfrm rot="5400000">
            <a:off x="4998072" y="3101777"/>
            <a:ext cx="180306" cy="3006150"/>
          </a:xfrm>
          <a:prstGeom prst="rect">
            <a:avLst/>
          </a:prstGeom>
          <a:noFill/>
          <a:ln/>
        </p:spPr>
      </p:pic>
      <p:pic>
        <p:nvPicPr>
          <p:cNvPr id="13" name="Picture 8">
            <a:extLst>
              <a:ext uri="{FF2B5EF4-FFF2-40B4-BE49-F238E27FC236}">
                <a16:creationId xmlns:a16="http://schemas.microsoft.com/office/drawing/2014/main" id="{4AD44AC5-2DEE-748B-FD8D-E158A29A084F}"/>
              </a:ext>
            </a:extLst>
          </p:cNvPr>
          <p:cNvPicPr>
            <a:picLocks noChangeAspect="1" noChangeArrowheads="1"/>
          </p:cNvPicPr>
          <p:nvPr/>
        </p:nvPicPr>
        <p:blipFill>
          <a:blip r:embed="rId5" cstate="print"/>
          <a:srcRect/>
          <a:stretch>
            <a:fillRect/>
          </a:stretch>
        </p:blipFill>
        <p:spPr>
          <a:xfrm>
            <a:off x="4779389" y="180132"/>
            <a:ext cx="1498818" cy="2171244"/>
          </a:xfrm>
          <a:prstGeom prst="rect">
            <a:avLst/>
          </a:prstGeom>
          <a:noFill/>
          <a:ln/>
        </p:spPr>
      </p:pic>
      <p:sp>
        <p:nvSpPr>
          <p:cNvPr id="14" name="TextBox 13">
            <a:extLst>
              <a:ext uri="{FF2B5EF4-FFF2-40B4-BE49-F238E27FC236}">
                <a16:creationId xmlns:a16="http://schemas.microsoft.com/office/drawing/2014/main" id="{804A9F8C-D7DD-985D-56EC-51C0C7F3A5F0}"/>
              </a:ext>
            </a:extLst>
          </p:cNvPr>
          <p:cNvSpPr txBox="1"/>
          <p:nvPr/>
        </p:nvSpPr>
        <p:spPr>
          <a:xfrm>
            <a:off x="6711885" y="952107"/>
            <a:ext cx="1377300" cy="523220"/>
          </a:xfrm>
          <a:prstGeom prst="rect">
            <a:avLst/>
          </a:prstGeom>
          <a:noFill/>
        </p:spPr>
        <p:txBody>
          <a:bodyPr wrap="none" rtlCol="0">
            <a:spAutoFit/>
          </a:bodyPr>
          <a:lstStyle/>
          <a:p>
            <a:pPr algn="ctr"/>
            <a:r>
              <a:rPr lang="en-US" dirty="0"/>
              <a:t>Franco </a:t>
            </a:r>
            <a:r>
              <a:rPr lang="en-US" dirty="0" err="1"/>
              <a:t>Cerrina</a:t>
            </a:r>
            <a:endParaRPr lang="en-US" dirty="0"/>
          </a:p>
          <a:p>
            <a:pPr algn="ctr"/>
            <a:r>
              <a:rPr lang="en-US" dirty="0"/>
              <a:t>(♰2010)</a:t>
            </a:r>
          </a:p>
        </p:txBody>
      </p:sp>
      <p:sp>
        <p:nvSpPr>
          <p:cNvPr id="2" name="Slide Number Placeholder 1">
            <a:extLst>
              <a:ext uri="{FF2B5EF4-FFF2-40B4-BE49-F238E27FC236}">
                <a16:creationId xmlns:a16="http://schemas.microsoft.com/office/drawing/2014/main" id="{08A1C43A-852A-460A-A2C2-B323AA68C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71101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 3 (2010)</a:t>
            </a:r>
            <a:endParaRPr sz="2400" dirty="0"/>
          </a:p>
        </p:txBody>
      </p:sp>
      <p:pic>
        <p:nvPicPr>
          <p:cNvPr id="4" name="Picture 3">
            <a:extLst>
              <a:ext uri="{FF2B5EF4-FFF2-40B4-BE49-F238E27FC236}">
                <a16:creationId xmlns:a16="http://schemas.microsoft.com/office/drawing/2014/main" id="{110D9D78-331B-C7F2-7657-85CC0B2960FE}"/>
              </a:ext>
            </a:extLst>
          </p:cNvPr>
          <p:cNvPicPr>
            <a:picLocks noChangeAspect="1"/>
          </p:cNvPicPr>
          <p:nvPr/>
        </p:nvPicPr>
        <p:blipFill>
          <a:blip r:embed="rId3"/>
          <a:stretch>
            <a:fillRect/>
          </a:stretch>
        </p:blipFill>
        <p:spPr>
          <a:xfrm>
            <a:off x="406540" y="569537"/>
            <a:ext cx="5268395" cy="3894031"/>
          </a:xfrm>
          <a:prstGeom prst="rect">
            <a:avLst/>
          </a:prstGeom>
        </p:spPr>
      </p:pic>
      <p:sp>
        <p:nvSpPr>
          <p:cNvPr id="5" name="Rectangle 4">
            <a:extLst>
              <a:ext uri="{FF2B5EF4-FFF2-40B4-BE49-F238E27FC236}">
                <a16:creationId xmlns:a16="http://schemas.microsoft.com/office/drawing/2014/main" id="{59A0063F-5347-3938-1C65-C366205E5D8C}"/>
              </a:ext>
            </a:extLst>
          </p:cNvPr>
          <p:cNvSpPr/>
          <p:nvPr/>
        </p:nvSpPr>
        <p:spPr>
          <a:xfrm>
            <a:off x="4880356" y="122828"/>
            <a:ext cx="3967753" cy="369332"/>
          </a:xfrm>
          <a:prstGeom prst="rect">
            <a:avLst/>
          </a:prstGeom>
        </p:spPr>
        <p:txBody>
          <a:bodyPr wrap="none">
            <a:spAutoFit/>
          </a:bodyPr>
          <a:lstStyle/>
          <a:p>
            <a:r>
              <a:rPr lang="en-US" dirty="0"/>
              <a:t>https://</a:t>
            </a:r>
            <a:r>
              <a:rPr lang="en-US" dirty="0" err="1"/>
              <a:t>github.com</a:t>
            </a:r>
            <a:r>
              <a:rPr lang="en-US" dirty="0"/>
              <a:t>/</a:t>
            </a:r>
            <a:r>
              <a:rPr lang="en-US" dirty="0" err="1"/>
              <a:t>oasys</a:t>
            </a:r>
            <a:r>
              <a:rPr lang="en-US" dirty="0"/>
              <a:t>-kit/shadow3</a:t>
            </a:r>
          </a:p>
        </p:txBody>
      </p:sp>
      <p:sp>
        <p:nvSpPr>
          <p:cNvPr id="11" name="TextBox 10">
            <a:extLst>
              <a:ext uri="{FF2B5EF4-FFF2-40B4-BE49-F238E27FC236}">
                <a16:creationId xmlns:a16="http://schemas.microsoft.com/office/drawing/2014/main" id="{FC3F350B-63E1-8E2F-C592-CD96ABD07886}"/>
              </a:ext>
            </a:extLst>
          </p:cNvPr>
          <p:cNvSpPr txBox="1"/>
          <p:nvPr/>
        </p:nvSpPr>
        <p:spPr>
          <a:xfrm>
            <a:off x="0" y="4540945"/>
            <a:ext cx="8954100" cy="369332"/>
          </a:xfrm>
          <a:prstGeom prst="rect">
            <a:avLst/>
          </a:prstGeom>
          <a:noFill/>
        </p:spPr>
        <p:txBody>
          <a:bodyPr wrap="square">
            <a:spAutoFit/>
          </a:bodyPr>
          <a:lstStyle/>
          <a:p>
            <a:pPr algn="l"/>
            <a:r>
              <a:rPr lang="en-US" sz="900" b="0" i="1" u="none" strike="noStrike" dirty="0">
                <a:solidFill>
                  <a:schemeClr val="accent1">
                    <a:lumMod val="50000"/>
                  </a:schemeClr>
                </a:solidFill>
                <a:effectLst/>
                <a:latin typeface="+mj-lt"/>
              </a:rPr>
              <a:t>M. Sanchez del Rio, N. </a:t>
            </a:r>
            <a:r>
              <a:rPr lang="en-US" sz="900" b="0" i="1" u="none" strike="noStrike" dirty="0" err="1">
                <a:solidFill>
                  <a:schemeClr val="accent1">
                    <a:lumMod val="50000"/>
                  </a:schemeClr>
                </a:solidFill>
                <a:effectLst/>
                <a:latin typeface="+mj-lt"/>
              </a:rPr>
              <a:t>Canestrari</a:t>
            </a:r>
            <a:r>
              <a:rPr lang="en-US" sz="900" b="0" i="1" u="none" strike="noStrike" dirty="0">
                <a:solidFill>
                  <a:schemeClr val="accent1">
                    <a:lumMod val="50000"/>
                  </a:schemeClr>
                </a:solidFill>
                <a:effectLst/>
                <a:latin typeface="+mj-lt"/>
              </a:rPr>
              <a:t>, F. Jiang and F. </a:t>
            </a:r>
            <a:r>
              <a:rPr lang="en-US" sz="900" b="0" i="1" u="none" strike="noStrike" dirty="0" err="1">
                <a:solidFill>
                  <a:schemeClr val="accent1">
                    <a:lumMod val="50000"/>
                  </a:schemeClr>
                </a:solidFill>
                <a:effectLst/>
                <a:latin typeface="+mj-lt"/>
              </a:rPr>
              <a:t>Cerrina</a:t>
            </a:r>
            <a:r>
              <a:rPr lang="en-US" sz="900" b="0" i="1" u="none" strike="noStrike" dirty="0">
                <a:solidFill>
                  <a:schemeClr val="accent1">
                    <a:lumMod val="50000"/>
                  </a:schemeClr>
                </a:solidFill>
                <a:effectLst/>
                <a:latin typeface="+mj-lt"/>
              </a:rPr>
              <a:t> "SHADOW3: a new version of the synchrotron X-ray optics modelling package" Journal of Synchrotron Radiation Volume 18, Part 5 (September 2011) </a:t>
            </a:r>
            <a:r>
              <a:rPr lang="en-US" sz="900" b="0" i="1" u="none" strike="noStrike" dirty="0">
                <a:solidFill>
                  <a:schemeClr val="accent1">
                    <a:lumMod val="50000"/>
                  </a:schemeClr>
                </a:solidFill>
                <a:effectLst/>
                <a:latin typeface="+mj-lt"/>
                <a:hlinkClick r:id="rId4">
                  <a:extLst>
                    <a:ext uri="{A12FA001-AC4F-418D-AE19-62706E023703}">
                      <ahyp:hlinkClr xmlns:ahyp="http://schemas.microsoft.com/office/drawing/2018/hyperlinkcolor" val="tx"/>
                    </a:ext>
                  </a:extLst>
                </a:hlinkClick>
              </a:rPr>
              <a:t>http://dx.doi.org/10.1107/S0909049511026306</a:t>
            </a:r>
            <a:endParaRPr lang="en-US" sz="900" b="0" i="1" u="none" strike="noStrike" dirty="0">
              <a:solidFill>
                <a:schemeClr val="accent1">
                  <a:lumMod val="50000"/>
                </a:schemeClr>
              </a:solidFill>
              <a:effectLst/>
              <a:latin typeface="+mj-lt"/>
            </a:endParaRPr>
          </a:p>
        </p:txBody>
      </p:sp>
      <p:sp>
        <p:nvSpPr>
          <p:cNvPr id="12" name="TextBox 11">
            <a:extLst>
              <a:ext uri="{FF2B5EF4-FFF2-40B4-BE49-F238E27FC236}">
                <a16:creationId xmlns:a16="http://schemas.microsoft.com/office/drawing/2014/main" id="{55218536-81A6-6C8F-4FB2-7BCDC6A5ACDB}"/>
              </a:ext>
            </a:extLst>
          </p:cNvPr>
          <p:cNvSpPr txBox="1"/>
          <p:nvPr/>
        </p:nvSpPr>
        <p:spPr>
          <a:xfrm>
            <a:off x="6343825" y="3729626"/>
            <a:ext cx="1609736" cy="400110"/>
          </a:xfrm>
          <a:prstGeom prst="rect">
            <a:avLst/>
          </a:prstGeom>
          <a:noFill/>
          <a:ln>
            <a:solidFill>
              <a:schemeClr val="accent1"/>
            </a:solidFill>
          </a:ln>
        </p:spPr>
        <p:txBody>
          <a:bodyPr wrap="none" rtlCol="0">
            <a:spAutoFit/>
          </a:bodyPr>
          <a:lstStyle/>
          <a:p>
            <a:r>
              <a:rPr lang="en-US" sz="2000" dirty="0">
                <a:solidFill>
                  <a:srgbClr val="FF9300"/>
                </a:solidFill>
              </a:rPr>
              <a:t>Python3 API</a:t>
            </a:r>
          </a:p>
        </p:txBody>
      </p:sp>
      <p:sp>
        <p:nvSpPr>
          <p:cNvPr id="3" name="Slide Number Placeholder 2">
            <a:extLst>
              <a:ext uri="{FF2B5EF4-FFF2-40B4-BE49-F238E27FC236}">
                <a16:creationId xmlns:a16="http://schemas.microsoft.com/office/drawing/2014/main" id="{7B2EB8F2-F5F0-469B-AC00-4B08B5D35B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403803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ShadowOui (2014)</a:t>
            </a:r>
            <a:endParaRPr sz="2400" dirty="0"/>
          </a:p>
        </p:txBody>
      </p:sp>
      <p:pic>
        <p:nvPicPr>
          <p:cNvPr id="4" name="Picture 3">
            <a:extLst>
              <a:ext uri="{FF2B5EF4-FFF2-40B4-BE49-F238E27FC236}">
                <a16:creationId xmlns:a16="http://schemas.microsoft.com/office/drawing/2014/main" id="{51EFA896-3E51-E524-B617-3DE189E7DA70}"/>
              </a:ext>
            </a:extLst>
          </p:cNvPr>
          <p:cNvPicPr>
            <a:picLocks noChangeAspect="1"/>
          </p:cNvPicPr>
          <p:nvPr/>
        </p:nvPicPr>
        <p:blipFill>
          <a:blip r:embed="rId3"/>
          <a:stretch>
            <a:fillRect/>
          </a:stretch>
        </p:blipFill>
        <p:spPr>
          <a:xfrm>
            <a:off x="353030" y="2421244"/>
            <a:ext cx="4715694" cy="2258419"/>
          </a:xfrm>
          <a:prstGeom prst="rect">
            <a:avLst/>
          </a:prstGeom>
        </p:spPr>
      </p:pic>
      <p:pic>
        <p:nvPicPr>
          <p:cNvPr id="5" name="Image 2">
            <a:extLst>
              <a:ext uri="{FF2B5EF4-FFF2-40B4-BE49-F238E27FC236}">
                <a16:creationId xmlns:a16="http://schemas.microsoft.com/office/drawing/2014/main" id="{77C2A9A5-9E68-DD70-7E0A-F8FC0F19279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6776" y="665574"/>
            <a:ext cx="3176627" cy="1906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9E62EED-28DA-7DE5-ADF3-6F88FD9FE714}"/>
              </a:ext>
            </a:extLst>
          </p:cNvPr>
          <p:cNvPicPr>
            <a:picLocks noChangeAspect="1"/>
          </p:cNvPicPr>
          <p:nvPr/>
        </p:nvPicPr>
        <p:blipFill rotWithShape="1">
          <a:blip r:embed="rId5"/>
          <a:srcRect l="6210" r="53764" b="25998"/>
          <a:stretch/>
        </p:blipFill>
        <p:spPr>
          <a:xfrm>
            <a:off x="4420305" y="75801"/>
            <a:ext cx="1549345" cy="1906177"/>
          </a:xfrm>
          <a:prstGeom prst="rect">
            <a:avLst/>
          </a:prstGeom>
        </p:spPr>
      </p:pic>
      <p:pic>
        <p:nvPicPr>
          <p:cNvPr id="7" name="Picture 6">
            <a:extLst>
              <a:ext uri="{FF2B5EF4-FFF2-40B4-BE49-F238E27FC236}">
                <a16:creationId xmlns:a16="http://schemas.microsoft.com/office/drawing/2014/main" id="{40933F9E-3FE4-03FC-98BA-F98666348AE2}"/>
              </a:ext>
            </a:extLst>
          </p:cNvPr>
          <p:cNvPicPr>
            <a:picLocks noChangeAspect="1"/>
          </p:cNvPicPr>
          <p:nvPr/>
        </p:nvPicPr>
        <p:blipFill>
          <a:blip r:embed="rId6"/>
          <a:stretch>
            <a:fillRect/>
          </a:stretch>
        </p:blipFill>
        <p:spPr>
          <a:xfrm>
            <a:off x="6261481" y="132188"/>
            <a:ext cx="2313837" cy="1689165"/>
          </a:xfrm>
          <a:prstGeom prst="rect">
            <a:avLst/>
          </a:prstGeom>
        </p:spPr>
      </p:pic>
      <p:sp>
        <p:nvSpPr>
          <p:cNvPr id="3" name="TextBox 2">
            <a:extLst>
              <a:ext uri="{FF2B5EF4-FFF2-40B4-BE49-F238E27FC236}">
                <a16:creationId xmlns:a16="http://schemas.microsoft.com/office/drawing/2014/main" id="{8BC2C315-1942-D077-0FE7-8E01E852A6A6}"/>
              </a:ext>
            </a:extLst>
          </p:cNvPr>
          <p:cNvSpPr txBox="1"/>
          <p:nvPr/>
        </p:nvSpPr>
        <p:spPr>
          <a:xfrm>
            <a:off x="1549987" y="4392519"/>
            <a:ext cx="2204450" cy="369332"/>
          </a:xfrm>
          <a:prstGeom prst="rect">
            <a:avLst/>
          </a:prstGeom>
          <a:noFill/>
          <a:ln>
            <a:solidFill>
              <a:schemeClr val="accent1"/>
            </a:solidFill>
          </a:ln>
        </p:spPr>
        <p:txBody>
          <a:bodyPr wrap="none" rtlCol="0">
            <a:spAutoFit/>
          </a:bodyPr>
          <a:lstStyle/>
          <a:p>
            <a:r>
              <a:rPr lang="en-US" sz="1800" dirty="0">
                <a:solidFill>
                  <a:srgbClr val="FF9300"/>
                </a:solidFill>
              </a:rPr>
              <a:t>OASYS + Shadow3</a:t>
            </a:r>
          </a:p>
        </p:txBody>
      </p:sp>
      <p:sp>
        <p:nvSpPr>
          <p:cNvPr id="8" name="TextBox 7">
            <a:extLst>
              <a:ext uri="{FF2B5EF4-FFF2-40B4-BE49-F238E27FC236}">
                <a16:creationId xmlns:a16="http://schemas.microsoft.com/office/drawing/2014/main" id="{D76E32BA-26BA-C882-F759-92E03AE20B4D}"/>
              </a:ext>
            </a:extLst>
          </p:cNvPr>
          <p:cNvSpPr txBox="1"/>
          <p:nvPr/>
        </p:nvSpPr>
        <p:spPr>
          <a:xfrm>
            <a:off x="6823524" y="1908900"/>
            <a:ext cx="1189749" cy="307777"/>
          </a:xfrm>
          <a:prstGeom prst="rect">
            <a:avLst/>
          </a:prstGeom>
          <a:noFill/>
        </p:spPr>
        <p:txBody>
          <a:bodyPr wrap="none" rtlCol="0">
            <a:spAutoFit/>
          </a:bodyPr>
          <a:lstStyle/>
          <a:p>
            <a:r>
              <a:rPr lang="en-US" dirty="0"/>
              <a:t>Luca Rebuffi</a:t>
            </a:r>
          </a:p>
        </p:txBody>
      </p:sp>
      <p:sp>
        <p:nvSpPr>
          <p:cNvPr id="10" name="TextBox 9">
            <a:extLst>
              <a:ext uri="{FF2B5EF4-FFF2-40B4-BE49-F238E27FC236}">
                <a16:creationId xmlns:a16="http://schemas.microsoft.com/office/drawing/2014/main" id="{2EBDB81F-A421-3DC7-96B1-0497895C0951}"/>
              </a:ext>
            </a:extLst>
          </p:cNvPr>
          <p:cNvSpPr txBox="1"/>
          <p:nvPr/>
        </p:nvSpPr>
        <p:spPr>
          <a:xfrm>
            <a:off x="4243434" y="1990518"/>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
        <p:nvSpPr>
          <p:cNvPr id="2" name="Slide Number Placeholder 1">
            <a:extLst>
              <a:ext uri="{FF2B5EF4-FFF2-40B4-BE49-F238E27FC236}">
                <a16:creationId xmlns:a16="http://schemas.microsoft.com/office/drawing/2014/main" id="{6CA2E400-08C8-47A9-A1DD-D24E989FF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415547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Shadow4 (2024)</a:t>
            </a:r>
            <a:endParaRPr sz="2400" dirty="0"/>
          </a:p>
        </p:txBody>
      </p:sp>
      <p:pic>
        <p:nvPicPr>
          <p:cNvPr id="4" name="Picture 3">
            <a:extLst>
              <a:ext uri="{FF2B5EF4-FFF2-40B4-BE49-F238E27FC236}">
                <a16:creationId xmlns:a16="http://schemas.microsoft.com/office/drawing/2014/main" id="{E91F6E78-E6A3-887C-BD5B-EAE25A4F595E}"/>
              </a:ext>
            </a:extLst>
          </p:cNvPr>
          <p:cNvPicPr>
            <a:picLocks noChangeAspect="1"/>
          </p:cNvPicPr>
          <p:nvPr/>
        </p:nvPicPr>
        <p:blipFill rotWithShape="1">
          <a:blip r:embed="rId3"/>
          <a:srcRect l="-296"/>
          <a:stretch/>
        </p:blipFill>
        <p:spPr>
          <a:xfrm>
            <a:off x="94949" y="1008609"/>
            <a:ext cx="8954101" cy="3810021"/>
          </a:xfrm>
          <a:prstGeom prst="rect">
            <a:avLst/>
          </a:prstGeom>
        </p:spPr>
      </p:pic>
      <p:sp>
        <p:nvSpPr>
          <p:cNvPr id="5" name="TextBox 4">
            <a:extLst>
              <a:ext uri="{FF2B5EF4-FFF2-40B4-BE49-F238E27FC236}">
                <a16:creationId xmlns:a16="http://schemas.microsoft.com/office/drawing/2014/main" id="{E428B877-4436-E8C9-FC50-C49BEFFFD924}"/>
              </a:ext>
            </a:extLst>
          </p:cNvPr>
          <p:cNvSpPr txBox="1"/>
          <p:nvPr/>
        </p:nvSpPr>
        <p:spPr>
          <a:xfrm>
            <a:off x="1935446" y="3218583"/>
            <a:ext cx="4253088" cy="1477328"/>
          </a:xfrm>
          <a:prstGeom prst="rect">
            <a:avLst/>
          </a:prstGeom>
          <a:noFill/>
          <a:ln>
            <a:solidFill>
              <a:schemeClr val="accent1"/>
            </a:solidFill>
          </a:ln>
        </p:spPr>
        <p:txBody>
          <a:bodyPr wrap="none" rtlCol="0">
            <a:spAutoFit/>
          </a:bodyPr>
          <a:lstStyle/>
          <a:p>
            <a:pPr algn="ctr"/>
            <a:r>
              <a:rPr lang="en-US" sz="1800" dirty="0">
                <a:solidFill>
                  <a:srgbClr val="FF9300"/>
                </a:solidFill>
              </a:rPr>
              <a:t>Standalone Shadow4 API</a:t>
            </a:r>
          </a:p>
          <a:p>
            <a:pPr algn="ctr"/>
            <a:r>
              <a:rPr lang="en-US" sz="1800" dirty="0">
                <a:solidFill>
                  <a:srgbClr val="FF9300"/>
                </a:solidFill>
              </a:rPr>
              <a:t>+</a:t>
            </a:r>
          </a:p>
          <a:p>
            <a:pPr algn="ctr"/>
            <a:r>
              <a:rPr lang="en-US" sz="1800" dirty="0">
                <a:solidFill>
                  <a:srgbClr val="FF9300"/>
                </a:solidFill>
              </a:rPr>
              <a:t>OASYS-SHADOW4 </a:t>
            </a:r>
            <a:r>
              <a:rPr lang="en-US" sz="1800" dirty="0" err="1">
                <a:solidFill>
                  <a:srgbClr val="FF9300"/>
                </a:solidFill>
              </a:rPr>
              <a:t>AddOn</a:t>
            </a:r>
            <a:endParaRPr lang="en-US" sz="1800" dirty="0">
              <a:solidFill>
                <a:srgbClr val="FF9300"/>
              </a:solidFill>
            </a:endParaRPr>
          </a:p>
          <a:p>
            <a:pPr algn="ctr"/>
            <a:endParaRPr lang="en-US" sz="1800" dirty="0">
              <a:solidFill>
                <a:srgbClr val="FF9300"/>
              </a:solidFill>
            </a:endParaRPr>
          </a:p>
          <a:p>
            <a:pPr algn="ctr"/>
            <a:r>
              <a:rPr lang="en" sz="1800" dirty="0">
                <a:solidFill>
                  <a:srgbClr val="FF0000"/>
                </a:solidFill>
              </a:rPr>
              <a:t>𝜷 release in 2023 – </a:t>
            </a:r>
            <a:r>
              <a:rPr lang="en-GB" sz="1800" dirty="0">
                <a:solidFill>
                  <a:srgbClr val="FF0000"/>
                </a:solidFill>
              </a:rPr>
              <a:t>Full release in 2024</a:t>
            </a:r>
            <a:endParaRPr lang="en-US" sz="1800" dirty="0">
              <a:solidFill>
                <a:srgbClr val="FF0000"/>
              </a:solidFill>
            </a:endParaRPr>
          </a:p>
        </p:txBody>
      </p:sp>
      <p:sp>
        <p:nvSpPr>
          <p:cNvPr id="6" name="TextBox 5">
            <a:extLst>
              <a:ext uri="{FF2B5EF4-FFF2-40B4-BE49-F238E27FC236}">
                <a16:creationId xmlns:a16="http://schemas.microsoft.com/office/drawing/2014/main" id="{627CB107-1478-3146-63FF-B87EEEF88EA3}"/>
              </a:ext>
            </a:extLst>
          </p:cNvPr>
          <p:cNvSpPr txBox="1"/>
          <p:nvPr/>
        </p:nvSpPr>
        <p:spPr>
          <a:xfrm>
            <a:off x="4397546" y="102937"/>
            <a:ext cx="2823209" cy="1169551"/>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solidFill>
                  <a:schemeClr val="accent1">
                    <a:lumMod val="50000"/>
                  </a:schemeClr>
                </a:solidFill>
              </a:rPr>
              <a:t>Fully developed in Python</a:t>
            </a:r>
          </a:p>
          <a:p>
            <a:pPr marL="285750" indent="-285750">
              <a:buFont typeface="Arial" panose="020B0604020202020204" pitchFamily="34" charset="0"/>
              <a:buChar char="•"/>
            </a:pPr>
            <a:r>
              <a:rPr lang="en-US" dirty="0">
                <a:solidFill>
                  <a:schemeClr val="accent1">
                    <a:lumMod val="50000"/>
                  </a:schemeClr>
                </a:solidFill>
              </a:rPr>
              <a:t>100% Based on SYNED</a:t>
            </a:r>
          </a:p>
          <a:p>
            <a:pPr marL="285750" indent="-285750">
              <a:buFont typeface="Arial" panose="020B0604020202020204" pitchFamily="34" charset="0"/>
              <a:buChar char="•"/>
            </a:pPr>
            <a:r>
              <a:rPr lang="en-US" dirty="0">
                <a:solidFill>
                  <a:schemeClr val="accent1">
                    <a:lumMod val="50000"/>
                  </a:schemeClr>
                </a:solidFill>
              </a:rPr>
              <a:t>Simplified and Optimized GUI</a:t>
            </a:r>
          </a:p>
          <a:p>
            <a:pPr marL="285750" indent="-285750">
              <a:buFont typeface="Arial" panose="020B0604020202020204" pitchFamily="34" charset="0"/>
              <a:buChar char="•"/>
            </a:pPr>
            <a:r>
              <a:rPr lang="en-US" dirty="0">
                <a:solidFill>
                  <a:schemeClr val="accent1">
                    <a:lumMod val="50000"/>
                  </a:schemeClr>
                </a:solidFill>
              </a:rPr>
              <a:t>No Pre-Processor Files</a:t>
            </a:r>
          </a:p>
          <a:p>
            <a:pPr marL="285750" indent="-285750">
              <a:buFont typeface="Arial" panose="020B0604020202020204" pitchFamily="34" charset="0"/>
              <a:buChar char="•"/>
            </a:pPr>
            <a:r>
              <a:rPr lang="en-US" dirty="0">
                <a:solidFill>
                  <a:schemeClr val="accent1">
                    <a:lumMod val="50000"/>
                  </a:schemeClr>
                </a:solidFill>
              </a:rPr>
              <a:t>S.I. units</a:t>
            </a:r>
          </a:p>
        </p:txBody>
      </p:sp>
      <p:sp>
        <p:nvSpPr>
          <p:cNvPr id="2" name="Slide Number Placeholder 1">
            <a:extLst>
              <a:ext uri="{FF2B5EF4-FFF2-40B4-BE49-F238E27FC236}">
                <a16:creationId xmlns:a16="http://schemas.microsoft.com/office/drawing/2014/main" id="{211BCD1A-C7D9-4F48-879F-B98C52C1F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166904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1620" dirty="0">
                <a:latin typeface="Myriad Pro SemiCond"/>
              </a:rPr>
              <a:t>RAY TRACING (SCHEMATIC)</a:t>
            </a:r>
            <a:endParaRPr lang="en-GB" sz="1620" dirty="0"/>
          </a:p>
        </p:txBody>
      </p:sp>
      <p:sp>
        <p:nvSpPr>
          <p:cNvPr id="22" name="Rectangle 21">
            <a:extLst>
              <a:ext uri="{FF2B5EF4-FFF2-40B4-BE49-F238E27FC236}">
                <a16:creationId xmlns:a16="http://schemas.microsoft.com/office/drawing/2014/main" id="{9659CA31-3DD9-4093-BE32-2245845A459D}"/>
              </a:ext>
            </a:extLst>
          </p:cNvPr>
          <p:cNvSpPr/>
          <p:nvPr/>
        </p:nvSpPr>
        <p:spPr>
          <a:xfrm>
            <a:off x="1143000" y="1828800"/>
            <a:ext cx="9715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2">
            <a:extLst>
              <a:ext uri="{FF2B5EF4-FFF2-40B4-BE49-F238E27FC236}">
                <a16:creationId xmlns:a16="http://schemas.microsoft.com/office/drawing/2014/main" id="{754578BD-19C1-44C8-B012-6E7D31FF1330}"/>
              </a:ext>
            </a:extLst>
          </p:cNvPr>
          <p:cNvSpPr>
            <a:spLocks/>
          </p:cNvSpPr>
          <p:nvPr/>
        </p:nvSpPr>
        <p:spPr bwMode="auto">
          <a:xfrm>
            <a:off x="1040130" y="809713"/>
            <a:ext cx="1740218" cy="2073117"/>
          </a:xfrm>
          <a:custGeom>
            <a:avLst/>
            <a:gdLst>
              <a:gd name="T0" fmla="*/ 171370606 w 1218"/>
              <a:gd name="T1" fmla="*/ 2132052727 h 1451"/>
              <a:gd name="T2" fmla="*/ 856853178 w 1218"/>
              <a:gd name="T3" fmla="*/ 990422479 h 1451"/>
              <a:gd name="T4" fmla="*/ 970259370 w 1218"/>
              <a:gd name="T5" fmla="*/ 761087295 h 1451"/>
              <a:gd name="T6" fmla="*/ 1885076913 w 1218"/>
              <a:gd name="T7" fmla="*/ 531753897 h 1451"/>
              <a:gd name="T8" fmla="*/ 2001004054 w 1218"/>
              <a:gd name="T9" fmla="*/ 75604703 h 1451"/>
              <a:gd name="T10" fmla="*/ 2147483647 w 1218"/>
              <a:gd name="T11" fmla="*/ 75604703 h 1451"/>
              <a:gd name="T12" fmla="*/ 2147483647 w 1218"/>
              <a:gd name="T13" fmla="*/ 418346086 h 1451"/>
              <a:gd name="T14" fmla="*/ 2147483647 w 1218"/>
              <a:gd name="T15" fmla="*/ 877014667 h 1451"/>
              <a:gd name="T16" fmla="*/ 2147483647 w 1218"/>
              <a:gd name="T17" fmla="*/ 1562497085 h 1451"/>
              <a:gd name="T18" fmla="*/ 1885076913 w 1218"/>
              <a:gd name="T19" fmla="*/ 2132052727 h 1451"/>
              <a:gd name="T20" fmla="*/ 1199594291 w 1218"/>
              <a:gd name="T21" fmla="*/ 2147483647 h 1451"/>
              <a:gd name="T22" fmla="*/ 171370606 w 1218"/>
              <a:gd name="T23" fmla="*/ 2147483647 h 1451"/>
              <a:gd name="T24" fmla="*/ 171370606 w 1218"/>
              <a:gd name="T25" fmla="*/ 2147483647 h 1451"/>
              <a:gd name="T26" fmla="*/ 57962802 w 1218"/>
              <a:gd name="T27" fmla="*/ 2147483647 h 1451"/>
              <a:gd name="T28" fmla="*/ 171370606 w 1218"/>
              <a:gd name="T29" fmla="*/ 2132052727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sz="1260"/>
          </a:p>
        </p:txBody>
      </p:sp>
      <p:grpSp>
        <p:nvGrpSpPr>
          <p:cNvPr id="10" name="Group 4">
            <a:extLst>
              <a:ext uri="{FF2B5EF4-FFF2-40B4-BE49-F238E27FC236}">
                <a16:creationId xmlns:a16="http://schemas.microsoft.com/office/drawing/2014/main" id="{52502BDD-277E-49D7-BC1B-876556A6476B}"/>
              </a:ext>
            </a:extLst>
          </p:cNvPr>
          <p:cNvGrpSpPr>
            <a:grpSpLocks/>
          </p:cNvGrpSpPr>
          <p:nvPr/>
        </p:nvGrpSpPr>
        <p:grpSpPr bwMode="auto">
          <a:xfrm>
            <a:off x="1072992" y="788282"/>
            <a:ext cx="1554480" cy="1620203"/>
            <a:chOff x="431" y="981"/>
            <a:chExt cx="1088" cy="1134"/>
          </a:xfrm>
        </p:grpSpPr>
        <p:sp>
          <p:nvSpPr>
            <p:cNvPr id="11" name="Line 5">
              <a:extLst>
                <a:ext uri="{FF2B5EF4-FFF2-40B4-BE49-F238E27FC236}">
                  <a16:creationId xmlns:a16="http://schemas.microsoft.com/office/drawing/2014/main" id="{7C8BFB05-B775-40BF-86AE-4BCBE7433E50}"/>
                </a:ext>
              </a:extLst>
            </p:cNvPr>
            <p:cNvSpPr>
              <a:spLocks noChangeShapeType="1"/>
            </p:cNvSpPr>
            <p:nvPr/>
          </p:nvSpPr>
          <p:spPr bwMode="auto">
            <a:xfrm flipV="1">
              <a:off x="884" y="981"/>
              <a:ext cx="635" cy="816"/>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12" name="Line 6">
              <a:extLst>
                <a:ext uri="{FF2B5EF4-FFF2-40B4-BE49-F238E27FC236}">
                  <a16:creationId xmlns:a16="http://schemas.microsoft.com/office/drawing/2014/main" id="{32F458CA-EAA2-4BBD-A44B-EB5361F10D82}"/>
                </a:ext>
              </a:extLst>
            </p:cNvPr>
            <p:cNvSpPr>
              <a:spLocks noChangeShapeType="1"/>
            </p:cNvSpPr>
            <p:nvPr/>
          </p:nvSpPr>
          <p:spPr bwMode="auto">
            <a:xfrm>
              <a:off x="884" y="1797"/>
              <a:ext cx="454" cy="31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13" name="Line 7">
              <a:extLst>
                <a:ext uri="{FF2B5EF4-FFF2-40B4-BE49-F238E27FC236}">
                  <a16:creationId xmlns:a16="http://schemas.microsoft.com/office/drawing/2014/main" id="{E14C5DEB-718F-4BE7-8F93-7BB95406055B}"/>
                </a:ext>
              </a:extLst>
            </p:cNvPr>
            <p:cNvSpPr>
              <a:spLocks noChangeShapeType="1"/>
            </p:cNvSpPr>
            <p:nvPr/>
          </p:nvSpPr>
          <p:spPr bwMode="auto">
            <a:xfrm flipH="1">
              <a:off x="431" y="1797"/>
              <a:ext cx="453" cy="4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14" name="Text Box 8">
            <a:extLst>
              <a:ext uri="{FF2B5EF4-FFF2-40B4-BE49-F238E27FC236}">
                <a16:creationId xmlns:a16="http://schemas.microsoft.com/office/drawing/2014/main" id="{F7A9EA49-FA4C-4B2F-9473-199C74892D44}"/>
              </a:ext>
            </a:extLst>
          </p:cNvPr>
          <p:cNvSpPr txBox="1">
            <a:spLocks noChangeArrowheads="1"/>
          </p:cNvSpPr>
          <p:nvPr/>
        </p:nvSpPr>
        <p:spPr bwMode="auto">
          <a:xfrm>
            <a:off x="2174558" y="1435505"/>
            <a:ext cx="184731"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260">
              <a:solidFill>
                <a:srgbClr val="000000"/>
              </a:solidFill>
              <a:cs typeface="Arial" panose="020B0604020202020204" pitchFamily="34" charset="0"/>
            </a:endParaRPr>
          </a:p>
        </p:txBody>
      </p:sp>
      <p:grpSp>
        <p:nvGrpSpPr>
          <p:cNvPr id="15" name="Group 9">
            <a:extLst>
              <a:ext uri="{FF2B5EF4-FFF2-40B4-BE49-F238E27FC236}">
                <a16:creationId xmlns:a16="http://schemas.microsoft.com/office/drawing/2014/main" id="{F0B65BA9-1A07-43FA-8540-527AE50095A9}"/>
              </a:ext>
            </a:extLst>
          </p:cNvPr>
          <p:cNvGrpSpPr>
            <a:grpSpLocks/>
          </p:cNvGrpSpPr>
          <p:nvPr/>
        </p:nvGrpSpPr>
        <p:grpSpPr bwMode="auto">
          <a:xfrm>
            <a:off x="2108835" y="1629816"/>
            <a:ext cx="2204562" cy="2527459"/>
            <a:chOff x="1156" y="1570"/>
            <a:chExt cx="1543" cy="1769"/>
          </a:xfrm>
        </p:grpSpPr>
        <mc:AlternateContent xmlns:mc="http://schemas.openxmlformats.org/markup-compatibility/2006" xmlns:a14="http://schemas.microsoft.com/office/drawing/2010/main">
          <mc:Choice Requires="a14">
            <p:sp>
              <p:nvSpPr>
                <p:cNvPr id="16" name="Object 6">
                  <a:extLst>
                    <a:ext uri="{FF2B5EF4-FFF2-40B4-BE49-F238E27FC236}">
                      <a16:creationId xmlns:a16="http://schemas.microsoft.com/office/drawing/2014/main" id="{1DAD3D0D-17E9-470B-9F66-7C3DDA765681}"/>
                    </a:ext>
                  </a:extLst>
                </p:cNvPr>
                <p:cNvSpPr txBox="1"/>
                <p:nvPr/>
              </p:nvSpPr>
              <p:spPr bwMode="auto">
                <a:xfrm>
                  <a:off x="1746" y="2931"/>
                  <a:ext cx="543" cy="327"/>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r>
                          <a:rPr lang="en-GB" sz="1260" i="1">
                            <a:latin typeface="Cambria Math" panose="02040503050406030204" pitchFamily="18" charset="0"/>
                          </a:rPr>
                          <m:t>𝑡</m:t>
                        </m:r>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oMath>
                      <m:oMath xmlns:m="http://schemas.openxmlformats.org/officeDocument/2006/math">
                        <m:r>
                          <a:rPr lang="en-GB" sz="1260" i="1">
                            <a:latin typeface="Cambria Math" panose="02040503050406030204" pitchFamily="18" charset="0"/>
                          </a:rPr>
                          <m:t>𝑧</m:t>
                        </m:r>
                        <m:r>
                          <a:rPr lang="en-GB" sz="1260" i="1">
                            <a:latin typeface="Cambria Math" panose="02040503050406030204" pitchFamily="18" charset="0"/>
                          </a:rPr>
                          <m:t>=0</m:t>
                        </m:r>
                      </m:oMath>
                    </m:oMathPara>
                  </a14:m>
                  <a:endParaRPr lang="en-GB" sz="1260"/>
                </a:p>
              </p:txBody>
            </p:sp>
          </mc:Choice>
          <mc:Fallback xmlns="">
            <p:sp>
              <p:nvSpPr>
                <p:cNvPr id="16" name="Object 6">
                  <a:extLst>
                    <a:ext uri="{FF2B5EF4-FFF2-40B4-BE49-F238E27FC236}">
                      <a16:creationId xmlns:a16="http://schemas.microsoft.com/office/drawing/2014/main" id="{1DAD3D0D-17E9-470B-9F66-7C3DDA765681}"/>
                    </a:ext>
                  </a:extLst>
                </p:cNvPr>
                <p:cNvSpPr txBox="1">
                  <a:spLocks noRot="1" noChangeAspect="1" noMove="1" noResize="1" noEditPoints="1" noAdjustHandles="1" noChangeArrowheads="1" noChangeShapeType="1" noTextEdit="1"/>
                </p:cNvSpPr>
                <p:nvPr/>
              </p:nvSpPr>
              <p:spPr bwMode="auto">
                <a:xfrm>
                  <a:off x="1746" y="2931"/>
                  <a:ext cx="543" cy="327"/>
                </a:xfrm>
                <a:prstGeom prst="rect">
                  <a:avLst/>
                </a:prstGeom>
                <a:blipFill>
                  <a:blip r:embed="rId3"/>
                  <a:stretch>
                    <a:fillRect t="-2597" r="-11811"/>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17" name="Line 11">
              <a:extLst>
                <a:ext uri="{FF2B5EF4-FFF2-40B4-BE49-F238E27FC236}">
                  <a16:creationId xmlns:a16="http://schemas.microsoft.com/office/drawing/2014/main" id="{1D5CACB4-D5C1-4FDA-BCD3-4CDAC48D2BE4}"/>
                </a:ext>
              </a:extLst>
            </p:cNvPr>
            <p:cNvSpPr>
              <a:spLocks noChangeShapeType="1"/>
            </p:cNvSpPr>
            <p:nvPr/>
          </p:nvSpPr>
          <p:spPr bwMode="auto">
            <a:xfrm>
              <a:off x="1156" y="1570"/>
              <a:ext cx="1543" cy="1769"/>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GB" sz="1260"/>
            </a:p>
          </p:txBody>
        </p:sp>
      </p:grpSp>
      <p:grpSp>
        <p:nvGrpSpPr>
          <p:cNvPr id="18" name="Group 12">
            <a:extLst>
              <a:ext uri="{FF2B5EF4-FFF2-40B4-BE49-F238E27FC236}">
                <a16:creationId xmlns:a16="http://schemas.microsoft.com/office/drawing/2014/main" id="{8503AE64-E42C-4BD3-90EF-593B4D7E2FE4}"/>
              </a:ext>
            </a:extLst>
          </p:cNvPr>
          <p:cNvGrpSpPr>
            <a:grpSpLocks/>
          </p:cNvGrpSpPr>
          <p:nvPr/>
        </p:nvGrpSpPr>
        <p:grpSpPr bwMode="auto">
          <a:xfrm>
            <a:off x="3534728" y="3704361"/>
            <a:ext cx="3306128" cy="1037273"/>
            <a:chOff x="2154" y="3022"/>
            <a:chExt cx="2314" cy="726"/>
          </a:xfrm>
        </p:grpSpPr>
        <p:graphicFrame>
          <p:nvGraphicFramePr>
            <p:cNvPr id="19" name="Object 5">
              <a:extLst>
                <a:ext uri="{FF2B5EF4-FFF2-40B4-BE49-F238E27FC236}">
                  <a16:creationId xmlns:a16="http://schemas.microsoft.com/office/drawing/2014/main" id="{B64B0B87-7397-4BBF-BD6A-1A9CD7CA4865}"/>
                </a:ext>
              </a:extLst>
            </p:cNvPr>
            <p:cNvGraphicFramePr>
              <a:graphicFrameLocks noChangeAspect="1"/>
            </p:cNvGraphicFramePr>
            <p:nvPr/>
          </p:nvGraphicFramePr>
          <p:xfrm>
            <a:off x="4105" y="3339"/>
            <a:ext cx="272" cy="385"/>
          </p:xfrm>
          <a:graphic>
            <a:graphicData uri="http://schemas.openxmlformats.org/presentationml/2006/ole">
              <mc:AlternateContent xmlns:mc="http://schemas.openxmlformats.org/markup-compatibility/2006">
                <mc:Choice xmlns:v="urn:schemas-microsoft-com:vml" Requires="v">
                  <p:oleObj spid="_x0000_s6218" name="Equation" r:id="rId4" imgW="152280" imgH="139680" progId="Equation.DSMT4">
                    <p:embed/>
                  </p:oleObj>
                </mc:Choice>
                <mc:Fallback>
                  <p:oleObj name="Equation" r:id="rId4" imgW="152280" imgH="139680" progId="Equation.DSMT4">
                    <p:embed/>
                    <p:pic>
                      <p:nvPicPr>
                        <p:cNvPr id="19" name="Object 5">
                          <a:extLst>
                            <a:ext uri="{FF2B5EF4-FFF2-40B4-BE49-F238E27FC236}">
                              <a16:creationId xmlns:a16="http://schemas.microsoft.com/office/drawing/2014/main" id="{B64B0B87-7397-4BBF-BD6A-1A9CD7CA4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3339"/>
                          <a:ext cx="272" cy="3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nvGrpSpPr>
            <p:cNvPr id="20" name="Group 14">
              <a:extLst>
                <a:ext uri="{FF2B5EF4-FFF2-40B4-BE49-F238E27FC236}">
                  <a16:creationId xmlns:a16="http://schemas.microsoft.com/office/drawing/2014/main" id="{844BBF31-8E0A-4270-A1EB-546E9DFA0C58}"/>
                </a:ext>
              </a:extLst>
            </p:cNvPr>
            <p:cNvGrpSpPr>
              <a:grpSpLocks/>
            </p:cNvGrpSpPr>
            <p:nvPr/>
          </p:nvGrpSpPr>
          <p:grpSpPr bwMode="auto">
            <a:xfrm>
              <a:off x="2154" y="3067"/>
              <a:ext cx="1861" cy="681"/>
              <a:chOff x="2154" y="3067"/>
              <a:chExt cx="1861" cy="681"/>
            </a:xfrm>
          </p:grpSpPr>
          <p:sp>
            <p:nvSpPr>
              <p:cNvPr id="23" name="Rectangle 15">
                <a:extLst>
                  <a:ext uri="{FF2B5EF4-FFF2-40B4-BE49-F238E27FC236}">
                    <a16:creationId xmlns:a16="http://schemas.microsoft.com/office/drawing/2014/main" id="{EF7091CE-2500-43B8-B0DD-802F3C764B37}"/>
                  </a:ext>
                </a:extLst>
              </p:cNvPr>
              <p:cNvSpPr>
                <a:spLocks noChangeArrowheads="1"/>
              </p:cNvSpPr>
              <p:nvPr/>
            </p:nvSpPr>
            <p:spPr bwMode="auto">
              <a:xfrm>
                <a:off x="2154" y="3612"/>
                <a:ext cx="1180" cy="136"/>
              </a:xfrm>
              <a:prstGeom prst="rect">
                <a:avLst/>
              </a:prstGeom>
              <a:solidFill>
                <a:schemeClr val="accent1">
                  <a:alpha val="56862"/>
                </a:schemeClr>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sp>
            <p:nvSpPr>
              <p:cNvPr id="24" name="Line 16">
                <a:extLst>
                  <a:ext uri="{FF2B5EF4-FFF2-40B4-BE49-F238E27FC236}">
                    <a16:creationId xmlns:a16="http://schemas.microsoft.com/office/drawing/2014/main" id="{5AD7700F-866F-4E13-8FA0-CC513DD74011}"/>
                  </a:ext>
                </a:extLst>
              </p:cNvPr>
              <p:cNvSpPr>
                <a:spLocks noChangeShapeType="1"/>
              </p:cNvSpPr>
              <p:nvPr/>
            </p:nvSpPr>
            <p:spPr bwMode="auto">
              <a:xfrm flipV="1">
                <a:off x="2154" y="3067"/>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5" name="Line 17">
                <a:extLst>
                  <a:ext uri="{FF2B5EF4-FFF2-40B4-BE49-F238E27FC236}">
                    <a16:creationId xmlns:a16="http://schemas.microsoft.com/office/drawing/2014/main" id="{0605EFC4-FC5A-4189-B39E-C3A7AA0417B6}"/>
                  </a:ext>
                </a:extLst>
              </p:cNvPr>
              <p:cNvSpPr>
                <a:spLocks noChangeShapeType="1"/>
              </p:cNvSpPr>
              <p:nvPr/>
            </p:nvSpPr>
            <p:spPr bwMode="auto">
              <a:xfrm flipV="1">
                <a:off x="3333" y="3067"/>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6" name="Line 18">
                <a:extLst>
                  <a:ext uri="{FF2B5EF4-FFF2-40B4-BE49-F238E27FC236}">
                    <a16:creationId xmlns:a16="http://schemas.microsoft.com/office/drawing/2014/main" id="{2047E81A-7509-495D-8D45-F8886E581CC1}"/>
                  </a:ext>
                </a:extLst>
              </p:cNvPr>
              <p:cNvSpPr>
                <a:spLocks noChangeShapeType="1"/>
              </p:cNvSpPr>
              <p:nvPr/>
            </p:nvSpPr>
            <p:spPr bwMode="auto">
              <a:xfrm flipV="1">
                <a:off x="3334" y="3203"/>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7" name="Line 19">
                <a:extLst>
                  <a:ext uri="{FF2B5EF4-FFF2-40B4-BE49-F238E27FC236}">
                    <a16:creationId xmlns:a16="http://schemas.microsoft.com/office/drawing/2014/main" id="{E548BA1F-C4A7-4F56-A1F8-CC2478C875DD}"/>
                  </a:ext>
                </a:extLst>
              </p:cNvPr>
              <p:cNvSpPr>
                <a:spLocks noChangeShapeType="1"/>
              </p:cNvSpPr>
              <p:nvPr/>
            </p:nvSpPr>
            <p:spPr bwMode="auto">
              <a:xfrm>
                <a:off x="2835" y="3067"/>
                <a:ext cx="117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8" name="Line 20">
                <a:extLst>
                  <a:ext uri="{FF2B5EF4-FFF2-40B4-BE49-F238E27FC236}">
                    <a16:creationId xmlns:a16="http://schemas.microsoft.com/office/drawing/2014/main" id="{0B8A859B-87B6-42D7-BE08-695F95259ED3}"/>
                  </a:ext>
                </a:extLst>
              </p:cNvPr>
              <p:cNvSpPr>
                <a:spLocks noChangeShapeType="1"/>
              </p:cNvSpPr>
              <p:nvPr/>
            </p:nvSpPr>
            <p:spPr bwMode="auto">
              <a:xfrm>
                <a:off x="4014" y="3067"/>
                <a:ext cx="0" cy="1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grpSp>
        <p:sp>
          <p:nvSpPr>
            <p:cNvPr id="21" name="AutoShape 21">
              <a:extLst>
                <a:ext uri="{FF2B5EF4-FFF2-40B4-BE49-F238E27FC236}">
                  <a16:creationId xmlns:a16="http://schemas.microsoft.com/office/drawing/2014/main" id="{639CB16A-B9F5-4A44-A4AC-444C25D178B3}"/>
                </a:ext>
              </a:extLst>
            </p:cNvPr>
            <p:cNvSpPr>
              <a:spLocks noChangeArrowheads="1"/>
            </p:cNvSpPr>
            <p:nvPr/>
          </p:nvSpPr>
          <p:spPr bwMode="auto">
            <a:xfrm>
              <a:off x="4195" y="3022"/>
              <a:ext cx="273" cy="326"/>
            </a:xfrm>
            <a:prstGeom prst="curvedDownArrow">
              <a:avLst>
                <a:gd name="adj1" fmla="val 20000"/>
                <a:gd name="adj2" fmla="val 40000"/>
                <a:gd name="adj3" fmla="val 39805"/>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grpSp>
      <p:grpSp>
        <p:nvGrpSpPr>
          <p:cNvPr id="29" name="Group 22">
            <a:extLst>
              <a:ext uri="{FF2B5EF4-FFF2-40B4-BE49-F238E27FC236}">
                <a16:creationId xmlns:a16="http://schemas.microsoft.com/office/drawing/2014/main" id="{EA3E1D30-3656-46F6-ADAB-B683CA617089}"/>
              </a:ext>
            </a:extLst>
          </p:cNvPr>
          <p:cNvGrpSpPr>
            <a:grpSpLocks/>
          </p:cNvGrpSpPr>
          <p:nvPr/>
        </p:nvGrpSpPr>
        <p:grpSpPr bwMode="auto">
          <a:xfrm>
            <a:off x="1720215" y="1954143"/>
            <a:ext cx="2981802" cy="2138838"/>
            <a:chOff x="884" y="1797"/>
            <a:chExt cx="2087" cy="1497"/>
          </a:xfrm>
        </p:grpSpPr>
        <p:sp>
          <p:nvSpPr>
            <p:cNvPr id="30" name="Line 23">
              <a:extLst>
                <a:ext uri="{FF2B5EF4-FFF2-40B4-BE49-F238E27FC236}">
                  <a16:creationId xmlns:a16="http://schemas.microsoft.com/office/drawing/2014/main" id="{AE163109-6FB0-4B95-B5DE-87745367A600}"/>
                </a:ext>
              </a:extLst>
            </p:cNvPr>
            <p:cNvSpPr>
              <a:spLocks noChangeShapeType="1"/>
            </p:cNvSpPr>
            <p:nvPr/>
          </p:nvSpPr>
          <p:spPr bwMode="auto">
            <a:xfrm flipH="1" flipV="1">
              <a:off x="884" y="1797"/>
              <a:ext cx="2087" cy="149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31" name="Text Box 24">
              <a:extLst>
                <a:ext uri="{FF2B5EF4-FFF2-40B4-BE49-F238E27FC236}">
                  <a16:creationId xmlns:a16="http://schemas.microsoft.com/office/drawing/2014/main" id="{D8D617E5-7E33-4914-8DCC-0B728FA2FC5F}"/>
                </a:ext>
              </a:extLst>
            </p:cNvPr>
            <p:cNvSpPr txBox="1">
              <a:spLocks noChangeArrowheads="1"/>
            </p:cNvSpPr>
            <p:nvPr/>
          </p:nvSpPr>
          <p:spPr bwMode="auto">
            <a:xfrm>
              <a:off x="1507" y="2445"/>
              <a:ext cx="192"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p</a:t>
              </a:r>
              <a:endParaRPr lang="en-US" altLang="en-US" sz="1260">
                <a:solidFill>
                  <a:srgbClr val="000000"/>
                </a:solidFill>
                <a:cs typeface="Arial" panose="020B0604020202020204" pitchFamily="34" charset="0"/>
              </a:endParaRPr>
            </a:p>
          </p:txBody>
        </p:sp>
      </p:grpSp>
      <p:grpSp>
        <p:nvGrpSpPr>
          <p:cNvPr id="32" name="Group 25">
            <a:extLst>
              <a:ext uri="{FF2B5EF4-FFF2-40B4-BE49-F238E27FC236}">
                <a16:creationId xmlns:a16="http://schemas.microsoft.com/office/drawing/2014/main" id="{E311FE01-48F1-4FBE-A60D-12BCF111162D}"/>
              </a:ext>
            </a:extLst>
          </p:cNvPr>
          <p:cNvGrpSpPr>
            <a:grpSpLocks/>
          </p:cNvGrpSpPr>
          <p:nvPr/>
        </p:nvGrpSpPr>
        <p:grpSpPr bwMode="auto">
          <a:xfrm>
            <a:off x="4702019" y="1565523"/>
            <a:ext cx="2856072" cy="2527458"/>
            <a:chOff x="2971" y="1525"/>
            <a:chExt cx="1999" cy="1769"/>
          </a:xfrm>
        </p:grpSpPr>
        <p:grpSp>
          <p:nvGrpSpPr>
            <p:cNvPr id="33" name="Group 26">
              <a:extLst>
                <a:ext uri="{FF2B5EF4-FFF2-40B4-BE49-F238E27FC236}">
                  <a16:creationId xmlns:a16="http://schemas.microsoft.com/office/drawing/2014/main" id="{4030D520-8677-44C3-8082-1A5ECE66E89B}"/>
                </a:ext>
              </a:extLst>
            </p:cNvPr>
            <p:cNvGrpSpPr>
              <a:grpSpLocks/>
            </p:cNvGrpSpPr>
            <p:nvPr/>
          </p:nvGrpSpPr>
          <p:grpSpPr bwMode="auto">
            <a:xfrm>
              <a:off x="2971" y="1525"/>
              <a:ext cx="1999" cy="1769"/>
              <a:chOff x="2971" y="1525"/>
              <a:chExt cx="1999" cy="1769"/>
            </a:xfrm>
          </p:grpSpPr>
          <p:sp>
            <p:nvSpPr>
              <p:cNvPr id="39" name="Freeform 27">
                <a:extLst>
                  <a:ext uri="{FF2B5EF4-FFF2-40B4-BE49-F238E27FC236}">
                    <a16:creationId xmlns:a16="http://schemas.microsoft.com/office/drawing/2014/main" id="{5A4DD993-56B2-4D7C-B5EC-EEF948C499EC}"/>
                  </a:ext>
                </a:extLst>
              </p:cNvPr>
              <p:cNvSpPr>
                <a:spLocks/>
              </p:cNvSpPr>
              <p:nvPr/>
            </p:nvSpPr>
            <p:spPr bwMode="auto">
              <a:xfrm flipH="1">
                <a:off x="3969" y="1752"/>
                <a:ext cx="544" cy="862"/>
              </a:xfrm>
              <a:custGeom>
                <a:avLst/>
                <a:gdLst>
                  <a:gd name="T0" fmla="*/ 13 w 1218"/>
                  <a:gd name="T1" fmla="*/ 299 h 1451"/>
                  <a:gd name="T2" fmla="*/ 68 w 1218"/>
                  <a:gd name="T3" fmla="*/ 138 h 1451"/>
                  <a:gd name="T4" fmla="*/ 77 w 1218"/>
                  <a:gd name="T5" fmla="*/ 106 h 1451"/>
                  <a:gd name="T6" fmla="*/ 149 w 1218"/>
                  <a:gd name="T7" fmla="*/ 74 h 1451"/>
                  <a:gd name="T8" fmla="*/ 159 w 1218"/>
                  <a:gd name="T9" fmla="*/ 11 h 1451"/>
                  <a:gd name="T10" fmla="*/ 231 w 1218"/>
                  <a:gd name="T11" fmla="*/ 11 h 1451"/>
                  <a:gd name="T12" fmla="*/ 231 w 1218"/>
                  <a:gd name="T13" fmla="*/ 59 h 1451"/>
                  <a:gd name="T14" fmla="*/ 213 w 1218"/>
                  <a:gd name="T15" fmla="*/ 123 h 1451"/>
                  <a:gd name="T16" fmla="*/ 185 w 1218"/>
                  <a:gd name="T17" fmla="*/ 219 h 1451"/>
                  <a:gd name="T18" fmla="*/ 149 w 1218"/>
                  <a:gd name="T19" fmla="*/ 299 h 1451"/>
                  <a:gd name="T20" fmla="*/ 95 w 1218"/>
                  <a:gd name="T21" fmla="*/ 427 h 1451"/>
                  <a:gd name="T22" fmla="*/ 13 w 1218"/>
                  <a:gd name="T23" fmla="*/ 507 h 1451"/>
                  <a:gd name="T24" fmla="*/ 13 w 1218"/>
                  <a:gd name="T25" fmla="*/ 395 h 1451"/>
                  <a:gd name="T26" fmla="*/ 4 w 1218"/>
                  <a:gd name="T27" fmla="*/ 315 h 1451"/>
                  <a:gd name="T28" fmla="*/ 13 w 1218"/>
                  <a:gd name="T29" fmla="*/ 299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sz="1260"/>
              </a:p>
            </p:txBody>
          </p:sp>
          <p:sp>
            <p:nvSpPr>
              <p:cNvPr id="40" name="Line 28">
                <a:extLst>
                  <a:ext uri="{FF2B5EF4-FFF2-40B4-BE49-F238E27FC236}">
                    <a16:creationId xmlns:a16="http://schemas.microsoft.com/office/drawing/2014/main" id="{D36FC79F-6054-4CE7-987B-AD91CAF2356C}"/>
                  </a:ext>
                </a:extLst>
              </p:cNvPr>
              <p:cNvSpPr>
                <a:spLocks noChangeShapeType="1"/>
              </p:cNvSpPr>
              <p:nvPr/>
            </p:nvSpPr>
            <p:spPr bwMode="auto">
              <a:xfrm flipV="1">
                <a:off x="2971" y="1888"/>
                <a:ext cx="1814" cy="140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41" name="Text Box 29">
                <a:extLst>
                  <a:ext uri="{FF2B5EF4-FFF2-40B4-BE49-F238E27FC236}">
                    <a16:creationId xmlns:a16="http://schemas.microsoft.com/office/drawing/2014/main" id="{D6F70E99-9B1F-4859-902E-7788DF37C24C}"/>
                  </a:ext>
                </a:extLst>
              </p:cNvPr>
              <p:cNvSpPr txBox="1">
                <a:spLocks noChangeArrowheads="1"/>
              </p:cNvSpPr>
              <p:nvPr/>
            </p:nvSpPr>
            <p:spPr bwMode="auto">
              <a:xfrm>
                <a:off x="4785" y="152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42" name="Text Box 30">
                <a:extLst>
                  <a:ext uri="{FF2B5EF4-FFF2-40B4-BE49-F238E27FC236}">
                    <a16:creationId xmlns:a16="http://schemas.microsoft.com/office/drawing/2014/main" id="{2970A41C-3917-4336-BD92-5C204AA568D2}"/>
                  </a:ext>
                </a:extLst>
              </p:cNvPr>
              <p:cNvSpPr txBox="1">
                <a:spLocks noChangeArrowheads="1"/>
              </p:cNvSpPr>
              <p:nvPr/>
            </p:nvSpPr>
            <p:spPr bwMode="auto">
              <a:xfrm>
                <a:off x="3878" y="1661"/>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3" name="Text Box 31">
                <a:extLst>
                  <a:ext uri="{FF2B5EF4-FFF2-40B4-BE49-F238E27FC236}">
                    <a16:creationId xmlns:a16="http://schemas.microsoft.com/office/drawing/2014/main" id="{CA55B796-887D-4CE9-8CAA-1DC11EB899B9}"/>
                  </a:ext>
                </a:extLst>
              </p:cNvPr>
              <p:cNvSpPr txBox="1">
                <a:spLocks noChangeArrowheads="1"/>
              </p:cNvSpPr>
              <p:nvPr/>
            </p:nvSpPr>
            <p:spPr bwMode="auto">
              <a:xfrm>
                <a:off x="4150" y="2568"/>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grpSp>
          <p:nvGrpSpPr>
            <p:cNvPr id="34" name="Group 32">
              <a:extLst>
                <a:ext uri="{FF2B5EF4-FFF2-40B4-BE49-F238E27FC236}">
                  <a16:creationId xmlns:a16="http://schemas.microsoft.com/office/drawing/2014/main" id="{0F5744DE-20BF-436C-8065-2D450F6D3418}"/>
                </a:ext>
              </a:extLst>
            </p:cNvPr>
            <p:cNvGrpSpPr>
              <a:grpSpLocks/>
            </p:cNvGrpSpPr>
            <p:nvPr/>
          </p:nvGrpSpPr>
          <p:grpSpPr bwMode="auto">
            <a:xfrm>
              <a:off x="3775" y="1642"/>
              <a:ext cx="1172" cy="1139"/>
              <a:chOff x="3775" y="1642"/>
              <a:chExt cx="1172" cy="1139"/>
            </a:xfrm>
          </p:grpSpPr>
          <p:sp>
            <p:nvSpPr>
              <p:cNvPr id="35" name="Line 33">
                <a:extLst>
                  <a:ext uri="{FF2B5EF4-FFF2-40B4-BE49-F238E27FC236}">
                    <a16:creationId xmlns:a16="http://schemas.microsoft.com/office/drawing/2014/main" id="{5906E7A4-485D-487D-BA1F-ED4A30E0E426}"/>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6" name="Line 34">
                <a:extLst>
                  <a:ext uri="{FF2B5EF4-FFF2-40B4-BE49-F238E27FC236}">
                    <a16:creationId xmlns:a16="http://schemas.microsoft.com/office/drawing/2014/main" id="{EA8317E3-0F75-4687-A8CF-AFF0913A1E25}"/>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7" name="Line 35">
                <a:extLst>
                  <a:ext uri="{FF2B5EF4-FFF2-40B4-BE49-F238E27FC236}">
                    <a16:creationId xmlns:a16="http://schemas.microsoft.com/office/drawing/2014/main" id="{3CF8DB1F-55F3-4BC9-8597-75CAC75D13FA}"/>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8" name="Text Box 36">
                <a:extLst>
                  <a:ext uri="{FF2B5EF4-FFF2-40B4-BE49-F238E27FC236}">
                    <a16:creationId xmlns:a16="http://schemas.microsoft.com/office/drawing/2014/main" id="{AE78611F-20B4-43B2-AEBC-C36FEE1BD908}"/>
                  </a:ext>
                </a:extLst>
              </p:cNvPr>
              <p:cNvSpPr txBox="1">
                <a:spLocks noChangeArrowheads="1"/>
              </p:cNvSpPr>
              <p:nvPr/>
            </p:nvSpPr>
            <p:spPr bwMode="auto">
              <a:xfrm>
                <a:off x="3775" y="2581"/>
                <a:ext cx="192"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q</a:t>
                </a:r>
                <a:endParaRPr lang="en-US" altLang="en-US" sz="1260">
                  <a:solidFill>
                    <a:srgbClr val="000000"/>
                  </a:solidFill>
                  <a:cs typeface="Arial" panose="020B0604020202020204" pitchFamily="34" charset="0"/>
                </a:endParaRPr>
              </a:p>
            </p:txBody>
          </p:sp>
        </p:grpSp>
      </p:grpSp>
      <p:sp>
        <p:nvSpPr>
          <p:cNvPr id="44" name="Line 37">
            <a:extLst>
              <a:ext uri="{FF2B5EF4-FFF2-40B4-BE49-F238E27FC236}">
                <a16:creationId xmlns:a16="http://schemas.microsoft.com/office/drawing/2014/main" id="{0E0B36C7-DAC5-45BB-B657-19129718EBFC}"/>
              </a:ext>
            </a:extLst>
          </p:cNvPr>
          <p:cNvSpPr>
            <a:spLocks noChangeShapeType="1"/>
          </p:cNvSpPr>
          <p:nvPr/>
        </p:nvSpPr>
        <p:spPr bwMode="auto">
          <a:xfrm flipV="1">
            <a:off x="4313397" y="2214175"/>
            <a:ext cx="1943100" cy="1943100"/>
          </a:xfrm>
          <a:prstGeom prst="line">
            <a:avLst/>
          </a:prstGeom>
          <a:noFill/>
          <a:ln w="9525">
            <a:solidFill>
              <a:srgbClr val="008000"/>
            </a:solidFill>
            <a:round/>
            <a:headEnd/>
            <a:tailEnd type="oval" w="med" len="med"/>
          </a:ln>
          <a:extLst>
            <a:ext uri="{909E8E84-426E-40dd-AFC4-6F175D3DCCD1}">
              <a14:hiddenFill xmlns:a14="http://schemas.microsoft.com/office/drawing/2010/main" xmlns="">
                <a:noFill/>
              </a14:hiddenFill>
            </a:ext>
          </a:extLst>
        </p:spPr>
        <p:txBody>
          <a:bodyPr/>
          <a:lstStyle/>
          <a:p>
            <a:endParaRPr lang="en-GB" sz="1260"/>
          </a:p>
        </p:txBody>
      </p:sp>
      <p:sp>
        <p:nvSpPr>
          <p:cNvPr id="45" name="Text Box 38">
            <a:extLst>
              <a:ext uri="{FF2B5EF4-FFF2-40B4-BE49-F238E27FC236}">
                <a16:creationId xmlns:a16="http://schemas.microsoft.com/office/drawing/2014/main" id="{3B3E691B-277F-4A02-AFAB-9CFD164EC398}"/>
              </a:ext>
            </a:extLst>
          </p:cNvPr>
          <p:cNvSpPr txBox="1">
            <a:spLocks noChangeArrowheads="1"/>
          </p:cNvSpPr>
          <p:nvPr/>
        </p:nvSpPr>
        <p:spPr bwMode="auto">
          <a:xfrm>
            <a:off x="2610327" y="546823"/>
            <a:ext cx="264816"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6" name="Text Box 39">
            <a:extLst>
              <a:ext uri="{FF2B5EF4-FFF2-40B4-BE49-F238E27FC236}">
                <a16:creationId xmlns:a16="http://schemas.microsoft.com/office/drawing/2014/main" id="{747F99E9-2A44-4FBA-A610-DAE1DEE1AA17}"/>
              </a:ext>
            </a:extLst>
          </p:cNvPr>
          <p:cNvSpPr txBox="1">
            <a:spLocks noChangeArrowheads="1"/>
          </p:cNvSpPr>
          <p:nvPr/>
        </p:nvSpPr>
        <p:spPr bwMode="auto">
          <a:xfrm>
            <a:off x="878682" y="1695538"/>
            <a:ext cx="264816"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nvGrpSpPr>
          <p:cNvPr id="47" name="Group 40">
            <a:extLst>
              <a:ext uri="{FF2B5EF4-FFF2-40B4-BE49-F238E27FC236}">
                <a16:creationId xmlns:a16="http://schemas.microsoft.com/office/drawing/2014/main" id="{46BC0ABD-34C5-477B-948C-311E9E30EAB6}"/>
              </a:ext>
            </a:extLst>
          </p:cNvPr>
          <p:cNvGrpSpPr>
            <a:grpSpLocks/>
          </p:cNvGrpSpPr>
          <p:nvPr/>
        </p:nvGrpSpPr>
        <p:grpSpPr bwMode="auto">
          <a:xfrm>
            <a:off x="3729038" y="2537073"/>
            <a:ext cx="2204562" cy="2333148"/>
            <a:chOff x="2290" y="2205"/>
            <a:chExt cx="1543" cy="1633"/>
          </a:xfrm>
        </p:grpSpPr>
        <p:sp>
          <p:nvSpPr>
            <p:cNvPr id="48" name="Freeform 41">
              <a:extLst>
                <a:ext uri="{FF2B5EF4-FFF2-40B4-BE49-F238E27FC236}">
                  <a16:creationId xmlns:a16="http://schemas.microsoft.com/office/drawing/2014/main" id="{6BE74172-F231-43F4-8C90-6DEA77646613}"/>
                </a:ext>
              </a:extLst>
            </p:cNvPr>
            <p:cNvSpPr>
              <a:spLocks/>
            </p:cNvSpPr>
            <p:nvPr/>
          </p:nvSpPr>
          <p:spPr bwMode="auto">
            <a:xfrm>
              <a:off x="2562" y="2743"/>
              <a:ext cx="409" cy="233"/>
            </a:xfrm>
            <a:custGeom>
              <a:avLst/>
              <a:gdLst>
                <a:gd name="T0" fmla="*/ 0 w 409"/>
                <a:gd name="T1" fmla="*/ 233 h 233"/>
                <a:gd name="T2" fmla="*/ 137 w 409"/>
                <a:gd name="T3" fmla="*/ 52 h 233"/>
                <a:gd name="T4" fmla="*/ 318 w 409"/>
                <a:gd name="T5" fmla="*/ 7 h 233"/>
                <a:gd name="T6" fmla="*/ 409 w 409"/>
                <a:gd name="T7" fmla="*/ 7 h 233"/>
                <a:gd name="T8" fmla="*/ 0 60000 65536"/>
                <a:gd name="T9" fmla="*/ 0 60000 65536"/>
                <a:gd name="T10" fmla="*/ 0 60000 65536"/>
                <a:gd name="T11" fmla="*/ 0 60000 65536"/>
                <a:gd name="T12" fmla="*/ 0 w 409"/>
                <a:gd name="T13" fmla="*/ 0 h 233"/>
                <a:gd name="T14" fmla="*/ 409 w 409"/>
                <a:gd name="T15" fmla="*/ 233 h 233"/>
              </a:gdLst>
              <a:ahLst/>
              <a:cxnLst>
                <a:cxn ang="T8">
                  <a:pos x="T0" y="T1"/>
                </a:cxn>
                <a:cxn ang="T9">
                  <a:pos x="T2" y="T3"/>
                </a:cxn>
                <a:cxn ang="T10">
                  <a:pos x="T4" y="T5"/>
                </a:cxn>
                <a:cxn ang="T11">
                  <a:pos x="T6" y="T7"/>
                </a:cxn>
              </a:cxnLst>
              <a:rect l="T12" t="T13" r="T14" b="T15"/>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sz="1260"/>
            </a:p>
          </p:txBody>
        </p:sp>
        <p:graphicFrame>
          <p:nvGraphicFramePr>
            <p:cNvPr id="49" name="Object 4">
              <a:extLst>
                <a:ext uri="{FF2B5EF4-FFF2-40B4-BE49-F238E27FC236}">
                  <a16:creationId xmlns:a16="http://schemas.microsoft.com/office/drawing/2014/main" id="{C87B5078-859C-4ECD-9F70-99A546D658B4}"/>
                </a:ext>
              </a:extLst>
            </p:cNvPr>
            <p:cNvGraphicFramePr>
              <a:graphicFrameLocks noChangeAspect="1"/>
            </p:cNvGraphicFramePr>
            <p:nvPr/>
          </p:nvGraphicFramePr>
          <p:xfrm>
            <a:off x="2653" y="2614"/>
            <a:ext cx="96" cy="144"/>
          </p:xfrm>
          <a:graphic>
            <a:graphicData uri="http://schemas.openxmlformats.org/presentationml/2006/ole">
              <mc:AlternateContent xmlns:mc="http://schemas.openxmlformats.org/markup-compatibility/2006">
                <mc:Choice xmlns:v="urn:schemas-microsoft-com:vml" Requires="v">
                  <p:oleObj spid="_x0000_s6219" name="Equation" r:id="rId6" imgW="152280" imgH="228600" progId="Equation.DSMT4">
                    <p:embed/>
                  </p:oleObj>
                </mc:Choice>
                <mc:Fallback>
                  <p:oleObj name="Equation" r:id="rId6" imgW="152280" imgH="228600" progId="Equation.DSMT4">
                    <p:embed/>
                    <p:pic>
                      <p:nvPicPr>
                        <p:cNvPr id="49" name="Object 4">
                          <a:extLst>
                            <a:ext uri="{FF2B5EF4-FFF2-40B4-BE49-F238E27FC236}">
                              <a16:creationId xmlns:a16="http://schemas.microsoft.com/office/drawing/2014/main" id="{C87B5078-859C-4ECD-9F70-99A546D65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 y="2614"/>
                          <a:ext cx="96" cy="1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nvGrpSpPr>
            <p:cNvPr id="50" name="Group 43">
              <a:extLst>
                <a:ext uri="{FF2B5EF4-FFF2-40B4-BE49-F238E27FC236}">
                  <a16:creationId xmlns:a16="http://schemas.microsoft.com/office/drawing/2014/main" id="{C901CECC-F16F-4B31-BA0A-AE93F78B36DF}"/>
                </a:ext>
              </a:extLst>
            </p:cNvPr>
            <p:cNvGrpSpPr>
              <a:grpSpLocks/>
            </p:cNvGrpSpPr>
            <p:nvPr/>
          </p:nvGrpSpPr>
          <p:grpSpPr bwMode="auto">
            <a:xfrm>
              <a:off x="2290" y="2205"/>
              <a:ext cx="1543" cy="1633"/>
              <a:chOff x="2290" y="2205"/>
              <a:chExt cx="1543" cy="1633"/>
            </a:xfrm>
          </p:grpSpPr>
          <p:grpSp>
            <p:nvGrpSpPr>
              <p:cNvPr id="51" name="Group 44">
                <a:extLst>
                  <a:ext uri="{FF2B5EF4-FFF2-40B4-BE49-F238E27FC236}">
                    <a16:creationId xmlns:a16="http://schemas.microsoft.com/office/drawing/2014/main" id="{7546EEDC-506C-435D-B1E4-26A177D32BF7}"/>
                  </a:ext>
                </a:extLst>
              </p:cNvPr>
              <p:cNvGrpSpPr>
                <a:grpSpLocks/>
              </p:cNvGrpSpPr>
              <p:nvPr/>
            </p:nvGrpSpPr>
            <p:grpSpPr bwMode="auto">
              <a:xfrm>
                <a:off x="2290" y="2478"/>
                <a:ext cx="1543" cy="1360"/>
                <a:chOff x="2290" y="2478"/>
                <a:chExt cx="1543" cy="1360"/>
              </a:xfrm>
            </p:grpSpPr>
            <p:sp>
              <p:nvSpPr>
                <p:cNvPr id="55" name="Line 45">
                  <a:extLst>
                    <a:ext uri="{FF2B5EF4-FFF2-40B4-BE49-F238E27FC236}">
                      <a16:creationId xmlns:a16="http://schemas.microsoft.com/office/drawing/2014/main" id="{20F0D499-BB74-417F-9700-5D194FD09A67}"/>
                    </a:ext>
                  </a:extLst>
                </p:cNvPr>
                <p:cNvSpPr>
                  <a:spLocks noChangeShapeType="1"/>
                </p:cNvSpPr>
                <p:nvPr/>
              </p:nvSpPr>
              <p:spPr bwMode="auto">
                <a:xfrm flipV="1">
                  <a:off x="2971" y="2478"/>
                  <a:ext cx="0" cy="81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56" name="Line 46">
                  <a:extLst>
                    <a:ext uri="{FF2B5EF4-FFF2-40B4-BE49-F238E27FC236}">
                      <a16:creationId xmlns:a16="http://schemas.microsoft.com/office/drawing/2014/main" id="{C8E8A095-6B9B-440F-955E-130F49850D4F}"/>
                    </a:ext>
                  </a:extLst>
                </p:cNvPr>
                <p:cNvSpPr>
                  <a:spLocks noChangeShapeType="1"/>
                </p:cNvSpPr>
                <p:nvPr/>
              </p:nvSpPr>
              <p:spPr bwMode="auto">
                <a:xfrm flipV="1">
                  <a:off x="2971" y="3294"/>
                  <a:ext cx="8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57" name="Line 47">
                  <a:extLst>
                    <a:ext uri="{FF2B5EF4-FFF2-40B4-BE49-F238E27FC236}">
                      <a16:creationId xmlns:a16="http://schemas.microsoft.com/office/drawing/2014/main" id="{3068D3CD-F4B3-48B4-A97A-D0C1002D7BD1}"/>
                    </a:ext>
                  </a:extLst>
                </p:cNvPr>
                <p:cNvSpPr>
                  <a:spLocks noChangeShapeType="1"/>
                </p:cNvSpPr>
                <p:nvPr/>
              </p:nvSpPr>
              <p:spPr bwMode="auto">
                <a:xfrm flipH="1">
                  <a:off x="2290" y="3294"/>
                  <a:ext cx="681" cy="54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52" name="Text Box 48">
                <a:extLst>
                  <a:ext uri="{FF2B5EF4-FFF2-40B4-BE49-F238E27FC236}">
                    <a16:creationId xmlns:a16="http://schemas.microsoft.com/office/drawing/2014/main" id="{2925BB93-E405-4B03-9AA8-709D103194A2}"/>
                  </a:ext>
                </a:extLst>
              </p:cNvPr>
              <p:cNvSpPr txBox="1">
                <a:spLocks noChangeArrowheads="1"/>
              </p:cNvSpPr>
              <p:nvPr/>
            </p:nvSpPr>
            <p:spPr bwMode="auto">
              <a:xfrm>
                <a:off x="2472" y="338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sp>
            <p:nvSpPr>
              <p:cNvPr id="53" name="Text Box 49">
                <a:extLst>
                  <a:ext uri="{FF2B5EF4-FFF2-40B4-BE49-F238E27FC236}">
                    <a16:creationId xmlns:a16="http://schemas.microsoft.com/office/drawing/2014/main" id="{9A69C6FB-EACE-41E4-9EE6-509382053BAE}"/>
                  </a:ext>
                </a:extLst>
              </p:cNvPr>
              <p:cNvSpPr txBox="1">
                <a:spLocks noChangeArrowheads="1"/>
              </p:cNvSpPr>
              <p:nvPr/>
            </p:nvSpPr>
            <p:spPr bwMode="auto">
              <a:xfrm>
                <a:off x="3424" y="3067"/>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54" name="Text Box 50">
                <a:extLst>
                  <a:ext uri="{FF2B5EF4-FFF2-40B4-BE49-F238E27FC236}">
                    <a16:creationId xmlns:a16="http://schemas.microsoft.com/office/drawing/2014/main" id="{4872E3FF-C493-4B2D-AA93-5D55282910BF}"/>
                  </a:ext>
                </a:extLst>
              </p:cNvPr>
              <p:cNvSpPr txBox="1">
                <a:spLocks noChangeArrowheads="1"/>
              </p:cNvSpPr>
              <p:nvPr/>
            </p:nvSpPr>
            <p:spPr bwMode="auto">
              <a:xfrm>
                <a:off x="2880" y="220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grpSp>
      </p:grpSp>
      <p:grpSp>
        <p:nvGrpSpPr>
          <p:cNvPr id="58" name="Group 51">
            <a:extLst>
              <a:ext uri="{FF2B5EF4-FFF2-40B4-BE49-F238E27FC236}">
                <a16:creationId xmlns:a16="http://schemas.microsoft.com/office/drawing/2014/main" id="{A47577F5-8AF0-4F97-8510-D986997C98DB}"/>
              </a:ext>
            </a:extLst>
          </p:cNvPr>
          <p:cNvGrpSpPr>
            <a:grpSpLocks/>
          </p:cNvGrpSpPr>
          <p:nvPr/>
        </p:nvGrpSpPr>
        <p:grpSpPr bwMode="auto">
          <a:xfrm>
            <a:off x="3600450" y="1176902"/>
            <a:ext cx="1757363" cy="2980373"/>
            <a:chOff x="2200" y="1253"/>
            <a:chExt cx="1230" cy="2086"/>
          </a:xfrm>
        </p:grpSpPr>
        <p:sp>
          <p:nvSpPr>
            <p:cNvPr id="59" name="Line 52">
              <a:extLst>
                <a:ext uri="{FF2B5EF4-FFF2-40B4-BE49-F238E27FC236}">
                  <a16:creationId xmlns:a16="http://schemas.microsoft.com/office/drawing/2014/main" id="{FE5F485C-DCA1-44FC-ABB3-2277B442FEAE}"/>
                </a:ext>
              </a:extLst>
            </p:cNvPr>
            <p:cNvSpPr>
              <a:spLocks noChangeShapeType="1"/>
            </p:cNvSpPr>
            <p:nvPr/>
          </p:nvSpPr>
          <p:spPr bwMode="auto">
            <a:xfrm flipV="1">
              <a:off x="2699" y="1525"/>
              <a:ext cx="0" cy="1814"/>
            </a:xfrm>
            <a:prstGeom prst="line">
              <a:avLst/>
            </a:prstGeom>
            <a:noFill/>
            <a:ln w="9525">
              <a:solidFill>
                <a:srgbClr val="339966"/>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mc:AlternateContent xmlns:mc="http://schemas.openxmlformats.org/markup-compatibility/2006" xmlns:a14="http://schemas.microsoft.com/office/drawing/2010/main">
          <mc:Choice Requires="a14">
            <p:sp>
              <p:nvSpPr>
                <p:cNvPr id="60" name="Object 3">
                  <a:extLst>
                    <a:ext uri="{FF2B5EF4-FFF2-40B4-BE49-F238E27FC236}">
                      <a16:creationId xmlns:a16="http://schemas.microsoft.com/office/drawing/2014/main" id="{3B75CBCB-214B-4278-8AAF-F8540041873E}"/>
                    </a:ext>
                  </a:extLst>
                </p:cNvPr>
                <p:cNvSpPr txBox="1"/>
                <p:nvPr/>
              </p:nvSpPr>
              <p:spPr bwMode="auto">
                <a:xfrm>
                  <a:off x="2200" y="1253"/>
                  <a:ext cx="1230" cy="32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𝑜</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−2</m:t>
                        </m:r>
                        <m:d>
                          <m:dPr>
                            <m:ctrlPr>
                              <a:rPr lang="en-GB" sz="1260" i="1">
                                <a:latin typeface="Cambria Math" panose="02040503050406030204" pitchFamily="18" charset="0"/>
                              </a:rPr>
                            </m:ctrlPr>
                          </m:dPr>
                          <m:e>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m:t>
                            </m:r>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e>
                        </m:d>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oMath>
                    </m:oMathPara>
                  </a14:m>
                  <a:endParaRPr lang="en-GB" sz="1260"/>
                </a:p>
              </p:txBody>
            </p:sp>
          </mc:Choice>
          <mc:Fallback xmlns="">
            <p:sp>
              <p:nvSpPr>
                <p:cNvPr id="60" name="Object 3">
                  <a:extLst>
                    <a:ext uri="{FF2B5EF4-FFF2-40B4-BE49-F238E27FC236}">
                      <a16:creationId xmlns:a16="http://schemas.microsoft.com/office/drawing/2014/main" id="{3B75CBCB-214B-4278-8AAF-F8540041873E}"/>
                    </a:ext>
                  </a:extLst>
                </p:cNvPr>
                <p:cNvSpPr txBox="1">
                  <a:spLocks noRot="1" noChangeAspect="1" noMove="1" noResize="1" noEditPoints="1" noAdjustHandles="1" noChangeArrowheads="1" noChangeShapeType="1" noTextEdit="1"/>
                </p:cNvSpPr>
                <p:nvPr/>
              </p:nvSpPr>
              <p:spPr bwMode="auto">
                <a:xfrm>
                  <a:off x="2200" y="1253"/>
                  <a:ext cx="1230" cy="321"/>
                </a:xfrm>
                <a:prstGeom prst="rect">
                  <a:avLst/>
                </a:prstGeom>
                <a:blipFill>
                  <a:blip r:embed="rId8"/>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grpSp>
      <p:grpSp>
        <p:nvGrpSpPr>
          <p:cNvPr id="61" name="Group 54">
            <a:extLst>
              <a:ext uri="{FF2B5EF4-FFF2-40B4-BE49-F238E27FC236}">
                <a16:creationId xmlns:a16="http://schemas.microsoft.com/office/drawing/2014/main" id="{FFB5E761-58F0-4373-9C8C-83641ABBF320}"/>
              </a:ext>
            </a:extLst>
          </p:cNvPr>
          <p:cNvGrpSpPr>
            <a:grpSpLocks/>
          </p:cNvGrpSpPr>
          <p:nvPr/>
        </p:nvGrpSpPr>
        <p:grpSpPr bwMode="auto">
          <a:xfrm>
            <a:off x="1331595" y="1241196"/>
            <a:ext cx="2527459" cy="1295877"/>
            <a:chOff x="612" y="1298"/>
            <a:chExt cx="1769" cy="907"/>
          </a:xfrm>
        </p:grpSpPr>
        <p:sp>
          <p:nvSpPr>
            <p:cNvPr id="62" name="Line 55">
              <a:extLst>
                <a:ext uri="{FF2B5EF4-FFF2-40B4-BE49-F238E27FC236}">
                  <a16:creationId xmlns:a16="http://schemas.microsoft.com/office/drawing/2014/main" id="{71E418D7-70E8-462F-B427-ECFB24D3B5E2}"/>
                </a:ext>
              </a:extLst>
            </p:cNvPr>
            <p:cNvSpPr>
              <a:spLocks noChangeShapeType="1"/>
            </p:cNvSpPr>
            <p:nvPr/>
          </p:nvSpPr>
          <p:spPr bwMode="auto">
            <a:xfrm>
              <a:off x="884" y="1888"/>
              <a:ext cx="408" cy="31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63" name="Line 56">
              <a:extLst>
                <a:ext uri="{FF2B5EF4-FFF2-40B4-BE49-F238E27FC236}">
                  <a16:creationId xmlns:a16="http://schemas.microsoft.com/office/drawing/2014/main" id="{74BDEB86-8C1B-4F0C-98A2-D0F9F0E77E77}"/>
                </a:ext>
              </a:extLst>
            </p:cNvPr>
            <p:cNvSpPr>
              <a:spLocks noChangeShapeType="1"/>
            </p:cNvSpPr>
            <p:nvPr/>
          </p:nvSpPr>
          <p:spPr bwMode="auto">
            <a:xfrm>
              <a:off x="612" y="2069"/>
              <a:ext cx="454" cy="9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nvGrpSpPr>
            <p:cNvPr id="64" name="Group 57">
              <a:extLst>
                <a:ext uri="{FF2B5EF4-FFF2-40B4-BE49-F238E27FC236}">
                  <a16:creationId xmlns:a16="http://schemas.microsoft.com/office/drawing/2014/main" id="{643B698C-F609-4135-A691-CE503A2C8438}"/>
                </a:ext>
              </a:extLst>
            </p:cNvPr>
            <p:cNvGrpSpPr>
              <a:grpSpLocks/>
            </p:cNvGrpSpPr>
            <p:nvPr/>
          </p:nvGrpSpPr>
          <p:grpSpPr bwMode="auto">
            <a:xfrm>
              <a:off x="1156" y="1298"/>
              <a:ext cx="1225" cy="635"/>
              <a:chOff x="1156" y="1298"/>
              <a:chExt cx="1225" cy="635"/>
            </a:xfrm>
          </p:grpSpPr>
          <p:grpSp>
            <p:nvGrpSpPr>
              <p:cNvPr id="65" name="Group 58">
                <a:extLst>
                  <a:ext uri="{FF2B5EF4-FFF2-40B4-BE49-F238E27FC236}">
                    <a16:creationId xmlns:a16="http://schemas.microsoft.com/office/drawing/2014/main" id="{73B75016-D2C2-437C-BFAC-A7EABDD424FF}"/>
                  </a:ext>
                </a:extLst>
              </p:cNvPr>
              <p:cNvGrpSpPr>
                <a:grpSpLocks/>
              </p:cNvGrpSpPr>
              <p:nvPr/>
            </p:nvGrpSpPr>
            <p:grpSpPr bwMode="auto">
              <a:xfrm>
                <a:off x="1156" y="1298"/>
                <a:ext cx="770" cy="635"/>
                <a:chOff x="1156" y="1298"/>
                <a:chExt cx="770" cy="635"/>
              </a:xfrm>
            </p:grpSpPr>
            <mc:AlternateContent xmlns:mc="http://schemas.openxmlformats.org/markup-compatibility/2006" xmlns:a14="http://schemas.microsoft.com/office/drawing/2010/main">
              <mc:Choice Requires="a14">
                <p:sp>
                  <p:nvSpPr>
                    <p:cNvPr id="67" name="Object 2">
                      <a:extLst>
                        <a:ext uri="{FF2B5EF4-FFF2-40B4-BE49-F238E27FC236}">
                          <a16:creationId xmlns:a16="http://schemas.microsoft.com/office/drawing/2014/main" id="{C7969CE2-884A-4E33-BB69-6BB882ADCF6E}"/>
                        </a:ext>
                      </a:extLst>
                    </p:cNvPr>
                    <p:cNvSpPr txBox="1"/>
                    <p:nvPr/>
                  </p:nvSpPr>
                  <p:spPr bwMode="auto">
                    <a:xfrm>
                      <a:off x="1292" y="1298"/>
                      <a:ext cx="634" cy="23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𝑥</m:t>
                                </m:r>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𝑦</m:t>
                                </m:r>
                              </m:e>
                              <m:sub>
                                <m:r>
                                  <a:rPr lang="en-GB" sz="1260" i="1">
                                    <a:latin typeface="Cambria Math" panose="02040503050406030204" pitchFamily="18" charset="0"/>
                                  </a:rPr>
                                  <m:t>0</m:t>
                                </m:r>
                              </m:sub>
                            </m:sSub>
                            <m:r>
                              <a:rPr lang="en-GB" sz="1260" i="1">
                                <a:latin typeface="Cambria Math" panose="02040503050406030204" pitchFamily="18" charset="0"/>
                              </a:rPr>
                              <m:t>,0)</m:t>
                            </m:r>
                          </m:oMath>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𝑥</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𝑦</m:t>
                                </m:r>
                              </m:sub>
                            </m:sSub>
                            <m:r>
                              <a:rPr lang="en-GB" sz="1260" i="1">
                                <a:latin typeface="Cambria Math" panose="02040503050406030204" pitchFamily="18" charset="0"/>
                              </a:rPr>
                              <m:t>≈1</m:t>
                            </m:r>
                            <m:r>
                              <a:rPr lang="en-US"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US" sz="1260" i="1">
                                    <a:latin typeface="Cambria Math" panose="02040503050406030204" pitchFamily="18" charset="0"/>
                                  </a:rPr>
                                  <m:t>𝑧</m:t>
                                </m:r>
                              </m:sub>
                            </m:sSub>
                            <m:r>
                              <a:rPr lang="en-GB" sz="1260" i="1">
                                <a:latin typeface="Cambria Math" panose="02040503050406030204" pitchFamily="18" charset="0"/>
                              </a:rPr>
                              <m:t>)</m:t>
                            </m:r>
                          </m:oMath>
                        </m:oMathPara>
                      </a14:m>
                      <a:endParaRPr lang="en-GB" sz="1260" dirty="0"/>
                    </a:p>
                  </p:txBody>
                </p:sp>
              </mc:Choice>
              <mc:Fallback xmlns="">
                <p:sp>
                  <p:nvSpPr>
                    <p:cNvPr id="67" name="Object 2">
                      <a:extLst>
                        <a:ext uri="{FF2B5EF4-FFF2-40B4-BE49-F238E27FC236}">
                          <a16:creationId xmlns:a16="http://schemas.microsoft.com/office/drawing/2014/main" id="{C7969CE2-884A-4E33-BB69-6BB882ADCF6E}"/>
                        </a:ext>
                      </a:extLst>
                    </p:cNvPr>
                    <p:cNvSpPr txBox="1">
                      <a:spLocks noRot="1" noChangeAspect="1" noMove="1" noResize="1" noEditPoints="1" noAdjustHandles="1" noChangeArrowheads="1" noChangeShapeType="1" noTextEdit="1"/>
                    </p:cNvSpPr>
                    <p:nvPr/>
                  </p:nvSpPr>
                  <p:spPr bwMode="auto">
                    <a:xfrm>
                      <a:off x="1292" y="1298"/>
                      <a:ext cx="634" cy="231"/>
                    </a:xfrm>
                    <a:prstGeom prst="rect">
                      <a:avLst/>
                    </a:prstGeom>
                    <a:blipFill>
                      <a:blip r:embed="rId9"/>
                      <a:stretch>
                        <a:fillRect t="-9259"/>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68" name="Line 60">
                  <a:extLst>
                    <a:ext uri="{FF2B5EF4-FFF2-40B4-BE49-F238E27FC236}">
                      <a16:creationId xmlns:a16="http://schemas.microsoft.com/office/drawing/2014/main" id="{BFC4C85B-B653-4399-B9C7-8FD512DC0FAF}"/>
                    </a:ext>
                  </a:extLst>
                </p:cNvPr>
                <p:cNvSpPr>
                  <a:spLocks noChangeShapeType="1"/>
                </p:cNvSpPr>
                <p:nvPr/>
              </p:nvSpPr>
              <p:spPr bwMode="auto">
                <a:xfrm>
                  <a:off x="1156" y="1570"/>
                  <a:ext cx="318"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66" name="Text Box 61">
                <a:extLst>
                  <a:ext uri="{FF2B5EF4-FFF2-40B4-BE49-F238E27FC236}">
                    <a16:creationId xmlns:a16="http://schemas.microsoft.com/office/drawing/2014/main" id="{8F5A17CD-841F-4C9B-B3EF-72251FE86BFE}"/>
                  </a:ext>
                </a:extLst>
              </p:cNvPr>
              <p:cNvSpPr txBox="1">
                <a:spLocks noChangeArrowheads="1"/>
              </p:cNvSpPr>
              <p:nvPr/>
            </p:nvSpPr>
            <p:spPr bwMode="auto">
              <a:xfrm>
                <a:off x="1247" y="1570"/>
                <a:ext cx="1134" cy="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GB" altLang="en-US" sz="1080">
                    <a:solidFill>
                      <a:srgbClr val="000000"/>
                    </a:solidFill>
                    <a:cs typeface="Arial" panose="020B0604020202020204" pitchFamily="34" charset="0"/>
                  </a:rPr>
                  <a:t>Energy, Intensity</a:t>
                </a:r>
                <a:endParaRPr lang="en-US" altLang="en-US" sz="1080">
                  <a:solidFill>
                    <a:srgbClr val="000000"/>
                  </a:solidFill>
                  <a:cs typeface="Arial" panose="020B0604020202020204" pitchFamily="34" charset="0"/>
                </a:endParaRPr>
              </a:p>
            </p:txBody>
          </p:sp>
        </p:grpSp>
      </p:grpSp>
      <p:pic>
        <p:nvPicPr>
          <p:cNvPr id="69" name="Picture 68">
            <a:extLst>
              <a:ext uri="{FF2B5EF4-FFF2-40B4-BE49-F238E27FC236}">
                <a16:creationId xmlns:a16="http://schemas.microsoft.com/office/drawing/2014/main" id="{CAE3CC8F-F444-49C0-9A59-A1A67A57485B}"/>
              </a:ext>
            </a:extLst>
          </p:cNvPr>
          <p:cNvPicPr>
            <a:picLocks noChangeAspect="1"/>
          </p:cNvPicPr>
          <p:nvPr/>
        </p:nvPicPr>
        <p:blipFill>
          <a:blip r:embed="rId10"/>
          <a:stretch>
            <a:fillRect/>
          </a:stretch>
        </p:blipFill>
        <p:spPr>
          <a:xfrm>
            <a:off x="7038749" y="4199560"/>
            <a:ext cx="1373207" cy="435493"/>
          </a:xfrm>
          <a:prstGeom prst="rect">
            <a:avLst/>
          </a:prstGeom>
        </p:spPr>
      </p:pic>
      <p:pic>
        <p:nvPicPr>
          <p:cNvPr id="70" name="Picture 69">
            <a:extLst>
              <a:ext uri="{FF2B5EF4-FFF2-40B4-BE49-F238E27FC236}">
                <a16:creationId xmlns:a16="http://schemas.microsoft.com/office/drawing/2014/main" id="{689E0F3F-7A33-4916-9DBC-5E4073822614}"/>
              </a:ext>
            </a:extLst>
          </p:cNvPr>
          <p:cNvPicPr>
            <a:picLocks noChangeAspect="1"/>
          </p:cNvPicPr>
          <p:nvPr/>
        </p:nvPicPr>
        <p:blipFill>
          <a:blip r:embed="rId11"/>
          <a:stretch>
            <a:fillRect/>
          </a:stretch>
        </p:blipFill>
        <p:spPr>
          <a:xfrm>
            <a:off x="5933599" y="24229"/>
            <a:ext cx="2474595" cy="1096259"/>
          </a:xfrm>
          <a:prstGeom prst="rect">
            <a:avLst/>
          </a:prstGeom>
        </p:spPr>
      </p:pic>
      <p:pic>
        <p:nvPicPr>
          <p:cNvPr id="71" name="Picture 70">
            <a:extLst>
              <a:ext uri="{FF2B5EF4-FFF2-40B4-BE49-F238E27FC236}">
                <a16:creationId xmlns:a16="http://schemas.microsoft.com/office/drawing/2014/main" id="{B8D1440D-C728-4422-8309-B944FF760451}"/>
              </a:ext>
            </a:extLst>
          </p:cNvPr>
          <p:cNvPicPr>
            <a:picLocks noChangeAspect="1"/>
          </p:cNvPicPr>
          <p:nvPr/>
        </p:nvPicPr>
        <p:blipFill>
          <a:blip r:embed="rId12"/>
          <a:stretch>
            <a:fillRect/>
          </a:stretch>
        </p:blipFill>
        <p:spPr>
          <a:xfrm>
            <a:off x="7384365" y="2214175"/>
            <a:ext cx="1259724" cy="1129855"/>
          </a:xfrm>
          <a:prstGeom prst="rect">
            <a:avLst/>
          </a:prstGeom>
        </p:spPr>
      </p:pic>
      <p:sp>
        <p:nvSpPr>
          <p:cNvPr id="3" name="Slide Number Placeholder 2">
            <a:extLst>
              <a:ext uri="{FF2B5EF4-FFF2-40B4-BE49-F238E27FC236}">
                <a16:creationId xmlns:a16="http://schemas.microsoft.com/office/drawing/2014/main" id="{490DA6B2-C238-4E0E-A5D1-0E520E6CAC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8887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ox(i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ox(i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ox(i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ox(i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ox(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ox(in)">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ox(in)">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1664</TotalTime>
  <Words>2467</Words>
  <Application>Microsoft Office PowerPoint</Application>
  <PresentationFormat>On-screen Show (16:9)</PresentationFormat>
  <Paragraphs>428</Paragraphs>
  <Slides>44</Slides>
  <Notes>31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7" baseType="lpstr">
      <vt:lpstr>ＭＳ Ｐゴシック</vt:lpstr>
      <vt:lpstr>Arial</vt:lpstr>
      <vt:lpstr>Arial Narrow</vt:lpstr>
      <vt:lpstr>Calibri</vt:lpstr>
      <vt:lpstr>Cambria Math</vt:lpstr>
      <vt:lpstr>Courier New</vt:lpstr>
      <vt:lpstr>Helvetica</vt:lpstr>
      <vt:lpstr>MS Pゴシック</vt:lpstr>
      <vt:lpstr>Myriad Pro SemiCond</vt:lpstr>
      <vt:lpstr>Symbol</vt:lpstr>
      <vt:lpstr>Wingdings</vt:lpstr>
      <vt:lpstr>Simple Light</vt:lpstr>
      <vt:lpstr>Equation</vt:lpstr>
      <vt:lpstr>PowerPoint Presentation</vt:lpstr>
      <vt:lpstr>Outline</vt:lpstr>
      <vt:lpstr>Ray Tracing and Geometrical Optics</vt:lpstr>
      <vt:lpstr>X-ray Tracing Software</vt:lpstr>
      <vt:lpstr>Birth of Shadow (~1980)</vt:lpstr>
      <vt:lpstr>Shadow 3 (2010)</vt:lpstr>
      <vt:lpstr>OASYS – ShadowOui (2014)</vt:lpstr>
      <vt:lpstr>OASYS – Shadow4 (2024)</vt:lpstr>
      <vt:lpstr>RAY TRACING (SCHEMATIC)</vt:lpstr>
      <vt:lpstr>SynED concept (Synchrotron Element Dictionary) https://github.com/oasys-kit/syned </vt:lpstr>
      <vt:lpstr>Shadow4: python package (kernel) + Interface (OASYS add-on) https://github.com/oasys-kit/shadow4  </vt:lpstr>
      <vt:lpstr>Shadow4: Three Optical surfaces (geometrical model)</vt:lpstr>
      <vt:lpstr>Shadow4: Three Optical surfaces</vt:lpstr>
      <vt:lpstr>Shadow4: computing reflectivity (the physical model)</vt:lpstr>
      <vt:lpstr>Shadow4: photon-material interaction databases</vt:lpstr>
      <vt:lpstr>Shadow4: Geometrical Sources</vt:lpstr>
      <vt:lpstr>Shadow4: Bending Magnets</vt:lpstr>
      <vt:lpstr>Shadow4: Wigglers (and short IDs)</vt:lpstr>
      <vt:lpstr>Shadow4: Gaussian Undulator (on-resonance!!)</vt:lpstr>
      <vt:lpstr>Shadow4: Undulator Light Source (Full undulator)</vt:lpstr>
      <vt:lpstr>Shadow4: Electric Field Management</vt:lpstr>
      <vt:lpstr>PowerPoint Presentation</vt:lpstr>
      <vt:lpstr>Shadow4: The “alpha” (O.E orientation angle)</vt:lpstr>
      <vt:lpstr>Shadow4: Mirrors</vt:lpstr>
      <vt:lpstr>Shadow4: Monochromators </vt:lpstr>
      <vt:lpstr>Shadow4: X-ray Lenses</vt:lpstr>
      <vt:lpstr>Shadow4: Surface Errors/Deformations</vt:lpstr>
      <vt:lpstr>Shadow4: Example</vt:lpstr>
      <vt:lpstr>Full beamline (MODEL 3)</vt:lpstr>
      <vt:lpstr>Shadow4: Advanced Features</vt:lpstr>
      <vt:lpstr>PowerPoint Presentation</vt:lpstr>
      <vt:lpstr>PowerPoint Presentation</vt:lpstr>
      <vt:lpstr>96 PROFILES IN DABAM (in SEP 2023)</vt:lpstr>
      <vt:lpstr>THE CODE: dabam.py</vt:lpstr>
      <vt:lpstr>DABAM in Oasys</vt:lpstr>
      <vt:lpstr>PowerPoint Presentation</vt:lpstr>
      <vt:lpstr>Ray Tracing and Geometrical Optics</vt:lpstr>
      <vt:lpstr>Ray Tracing, Shadow and ShadowOui</vt:lpstr>
      <vt:lpstr>Shadow4: Mirrors</vt:lpstr>
      <vt:lpstr>Shadow4: Gratings</vt:lpstr>
      <vt:lpstr>Shadow4: Crystals</vt:lpstr>
      <vt:lpstr>Shadow4: Multilayers</vt:lpstr>
      <vt:lpstr>Shadow4: X-Ray Lenses</vt:lpstr>
      <vt:lpstr>ShadowOui: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OASYS</dc:title>
  <cp:lastModifiedBy>SANCHEZ DEL RIO Manuel</cp:lastModifiedBy>
  <cp:revision>92</cp:revision>
  <dcterms:modified xsi:type="dcterms:W3CDTF">2025-05-16T12:48:28Z</dcterms:modified>
</cp:coreProperties>
</file>